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1" r:id="rId1"/>
    <p:sldMasterId id="2147483654" r:id="rId2"/>
    <p:sldMasterId id="2147483672" r:id="rId3"/>
    <p:sldMasterId id="2147483666" r:id="rId4"/>
    <p:sldMasterId id="2147483657" r:id="rId5"/>
    <p:sldMasterId id="2147483669" r:id="rId6"/>
    <p:sldMasterId id="2147483681" r:id="rId7"/>
    <p:sldMasterId id="2147483675" r:id="rId8"/>
    <p:sldMasterId id="2147483660" r:id="rId9"/>
    <p:sldMasterId id="2147483678" r:id="rId10"/>
    <p:sldMasterId id="2147483684" r:id="rId11"/>
    <p:sldMasterId id="2147483663" r:id="rId12"/>
  </p:sldMasterIdLst>
  <p:notesMasterIdLst>
    <p:notesMasterId r:id="rId38"/>
  </p:notesMasterIdLst>
  <p:sldIdLst>
    <p:sldId id="455" r:id="rId13"/>
    <p:sldId id="257" r:id="rId14"/>
    <p:sldId id="418" r:id="rId15"/>
    <p:sldId id="476" r:id="rId16"/>
    <p:sldId id="477" r:id="rId17"/>
    <p:sldId id="478" r:id="rId18"/>
    <p:sldId id="457" r:id="rId19"/>
    <p:sldId id="458" r:id="rId20"/>
    <p:sldId id="459" r:id="rId21"/>
    <p:sldId id="461" r:id="rId22"/>
    <p:sldId id="468" r:id="rId23"/>
    <p:sldId id="463" r:id="rId24"/>
    <p:sldId id="464" r:id="rId25"/>
    <p:sldId id="465" r:id="rId26"/>
    <p:sldId id="466" r:id="rId27"/>
    <p:sldId id="467" r:id="rId28"/>
    <p:sldId id="462" r:id="rId29"/>
    <p:sldId id="460" r:id="rId30"/>
    <p:sldId id="469" r:id="rId31"/>
    <p:sldId id="470" r:id="rId32"/>
    <p:sldId id="471" r:id="rId33"/>
    <p:sldId id="472" r:id="rId34"/>
    <p:sldId id="473" r:id="rId35"/>
    <p:sldId id="474" r:id="rId36"/>
    <p:sldId id="475" r:id="rId37"/>
  </p:sldIdLst>
  <p:sldSz cx="9901238" cy="6840538"/>
  <p:notesSz cx="6797675" cy="9926638"/>
  <p:embeddedFontLst>
    <p:embeddedFont>
      <p:font typeface="맑은 고딕" panose="020B0503020000020004" pitchFamily="50" charset="-127"/>
      <p:regular r:id="rId39"/>
      <p:bold r:id="rId40"/>
    </p:embeddedFont>
    <p:embeddedFont>
      <p:font typeface="나눔고딕 Bold" panose="020B0600000101010101" charset="-127"/>
      <p:regular r:id="rId41"/>
      <p:bold r:id="rId42"/>
    </p:embeddedFont>
    <p:embeddedFont>
      <p:font typeface="바른바탕3 B" panose="020B0600000101010101" charset="-127"/>
      <p:regular r:id="rId43"/>
    </p:embeddedFont>
    <p:embeddedFont>
      <p:font typeface="Rix고딕 M" panose="02020603020101020101" pitchFamily="18" charset="-127"/>
      <p:regular r:id="rId44"/>
    </p:embeddedFont>
    <p:embeddedFont>
      <p:font typeface="Rix고딕 B" panose="02020603020101020101" pitchFamily="18" charset="-127"/>
      <p:regular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Bebas Neue" panose="020B0506020202020201" charset="0"/>
      <p:regular r:id="rId48"/>
    </p:embeddedFont>
    <p:embeddedFont>
      <p:font typeface="나눔고딕" panose="020B0600000101010101" charset="-127"/>
      <p:regular r:id="rId49"/>
      <p:bold r:id="rId50"/>
    </p:embeddedFont>
    <p:embeddedFont>
      <p:font typeface="Rix고딕 EB" panose="02020603020101020101" pitchFamily="18" charset="-127"/>
      <p:regular r:id="rId51"/>
    </p:embeddedFont>
  </p:embeddedFontLst>
  <p:defaultTextStyle>
    <a:defPPr>
      <a:defRPr lang="ko-KR"/>
    </a:defPPr>
    <a:lvl1pPr marL="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2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8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4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80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36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919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2479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8">
          <p15:clr>
            <a:srgbClr val="A4A3A4"/>
          </p15:clr>
        </p15:guide>
        <p15:guide id="2" pos="3300" userDrawn="1">
          <p15:clr>
            <a:srgbClr val="A4A3A4"/>
          </p15:clr>
        </p15:guide>
        <p15:guide id="3" pos="352" userDrawn="1">
          <p15:clr>
            <a:srgbClr val="A4A3A4"/>
          </p15:clr>
        </p15:guide>
        <p15:guide id="4" orient="horz" pos="612" userDrawn="1">
          <p15:clr>
            <a:srgbClr val="A4A3A4"/>
          </p15:clr>
        </p15:guide>
        <p15:guide id="5" pos="6067" userDrawn="1">
          <p15:clr>
            <a:srgbClr val="A4A3A4"/>
          </p15:clr>
        </p15:guide>
        <p15:guide id="6" orient="horz" pos="1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376092"/>
    <a:srgbClr val="0099FF"/>
    <a:srgbClr val="00CCFF"/>
    <a:srgbClr val="23538D"/>
    <a:srgbClr val="1601AF"/>
    <a:srgbClr val="461E64"/>
    <a:srgbClr val="245794"/>
    <a:srgbClr val="435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7696" autoAdjust="0"/>
  </p:normalViewPr>
  <p:slideViewPr>
    <p:cSldViewPr>
      <p:cViewPr varScale="1">
        <p:scale>
          <a:sx n="106" d="100"/>
          <a:sy n="106" d="100"/>
        </p:scale>
        <p:origin x="1872" y="96"/>
      </p:cViewPr>
      <p:guideLst>
        <p:guide orient="horz" pos="4308"/>
        <p:guide pos="3300"/>
        <p:guide pos="352"/>
        <p:guide orient="horz" pos="612"/>
        <p:guide pos="6067"/>
        <p:guide orient="horz" pos="10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978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1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5B1DC32-ACD6-4314-B673-6BC9EACDEE25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744538"/>
            <a:ext cx="53879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1EE35F6-AAFC-4EA7-93FC-90634903D6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2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656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312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6968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624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2800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360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5919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479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9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901237" cy="6840538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5646833"/>
            <a:ext cx="9901238" cy="1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" y="406"/>
            <a:ext cx="990027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63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" y="406"/>
            <a:ext cx="989955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" y="406"/>
            <a:ext cx="989979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2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06"/>
            <a:ext cx="9991180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06"/>
            <a:ext cx="9936000" cy="68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00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" y="406"/>
            <a:ext cx="989943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3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850433" y="6503659"/>
            <a:ext cx="1074270" cy="336474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0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0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"/>
            <a:ext cx="9901238" cy="6839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91" y="385946"/>
            <a:ext cx="600147" cy="3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10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61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27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670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886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11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4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73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783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498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01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19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 txBox="1">
            <a:spLocks/>
          </p:cNvSpPr>
          <p:nvPr userDrawn="1"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01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00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67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99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3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72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11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7.png"/>
          <p:cNvPicPr>
            <a:picLocks noChangeAspect="1"/>
          </p:cNvPicPr>
          <p:nvPr/>
        </p:nvPicPr>
        <p:blipFill>
          <a:blip r:embed="rId4" cstate="print"/>
          <a:srcRect b="80139"/>
          <a:stretch>
            <a:fillRect/>
          </a:stretch>
        </p:blipFill>
        <p:spPr>
          <a:xfrm>
            <a:off x="2380" y="1"/>
            <a:ext cx="9896478" cy="1225596"/>
          </a:xfrm>
          <a:prstGeom prst="rect">
            <a:avLst/>
          </a:prstGeom>
        </p:spPr>
      </p:pic>
      <p:pic>
        <p:nvPicPr>
          <p:cNvPr id="8" name="그림 7" descr="7.png"/>
          <p:cNvPicPr>
            <a:picLocks noChangeAspect="1"/>
          </p:cNvPicPr>
          <p:nvPr/>
        </p:nvPicPr>
        <p:blipFill>
          <a:blip r:embed="rId4" cstate="print"/>
          <a:srcRect b="80139"/>
          <a:stretch>
            <a:fillRect/>
          </a:stretch>
        </p:blipFill>
        <p:spPr>
          <a:xfrm flipV="1">
            <a:off x="0" y="6289495"/>
            <a:ext cx="9896478" cy="551043"/>
          </a:xfrm>
          <a:prstGeom prst="rect">
            <a:avLst/>
          </a:prstGeom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901238" cy="68405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52751" y="101516"/>
            <a:ext cx="1439126" cy="306993"/>
          </a:xfrm>
          <a:prstGeom prst="rect">
            <a:avLst/>
          </a:prstGeom>
        </p:spPr>
        <p:txBody>
          <a:bodyPr wrap="none" lIns="91312" tIns="45656" rIns="91312" bIns="45656">
            <a:spAutoFit/>
          </a:bodyPr>
          <a:lstStyle/>
          <a:p>
            <a:pPr algn="r"/>
            <a:r>
              <a:rPr lang="ko-KR" altLang="en-US" sz="1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AD9EC"/>
                </a:solidFill>
                <a:latin typeface="바른바탕3 B" pitchFamily="2" charset="-127"/>
                <a:ea typeface="바른바탕3 B" pitchFamily="2" charset="-127"/>
                <a:cs typeface="Tahoma" pitchFamily="34" charset="0"/>
              </a:rPr>
              <a:t>지진재해저감시스템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" y="9114"/>
            <a:ext cx="9895470" cy="6822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42" y="9114"/>
            <a:ext cx="9894555" cy="6822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9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1238" cy="6853702"/>
          </a:xfrm>
          <a:prstGeom prst="rect">
            <a:avLst/>
          </a:prstGeom>
        </p:spPr>
      </p:pic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35" y="93889"/>
            <a:ext cx="1079601" cy="5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r="11795" b="5801"/>
          <a:stretch/>
        </p:blipFill>
        <p:spPr>
          <a:xfrm>
            <a:off x="26296" y="0"/>
            <a:ext cx="9874942" cy="6840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20674" r="11453"/>
          <a:stretch/>
        </p:blipFill>
        <p:spPr>
          <a:xfrm>
            <a:off x="0" y="0"/>
            <a:ext cx="9901238" cy="67823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1238" cy="68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1" y="1409179"/>
            <a:ext cx="4750776" cy="1955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20674" r="11453"/>
          <a:stretch/>
        </p:blipFill>
        <p:spPr>
          <a:xfrm>
            <a:off x="0" y="32793"/>
            <a:ext cx="9901238" cy="67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02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7" r:id="rId3"/>
    <p:sldLayoutId id="2147483688" r:id="rId4"/>
    <p:sldLayoutId id="2147483691" r:id="rId5"/>
    <p:sldLayoutId id="2147483689" r:id="rId6"/>
    <p:sldLayoutId id="2147483692" r:id="rId7"/>
    <p:sldLayoutId id="2147483690" r:id="rId8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901238" cy="6840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646833"/>
            <a:ext cx="9901238" cy="1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21.emf"/><Relationship Id="rId16" Type="http://schemas.openxmlformats.org/officeDocument/2006/relationships/image" Target="../media/image3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://www.google.co.kr/url?sa=i&amp;rct=j&amp;q=&amp;esrc=s&amp;source=images&amp;cd=&amp;cad=rja&amp;uact=8&amp;ved=0ahUKEwjD4ZbQq4_KAhXn5KYKHQRmA-IQjRwIBw&amp;url=http://www.rw-designer.com/icon-detail/7507&amp;bvm=bv.110151844,d.dGY&amp;psig=AFQjCNGv7Bu7YnHyPKTJ00AHfs9FLzH6DQ&amp;ust=1451968840426679" TargetMode="External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9.png"/><Relationship Id="rId18" Type="http://schemas.openxmlformats.org/officeDocument/2006/relationships/image" Target="../media/image47.emf"/><Relationship Id="rId3" Type="http://schemas.openxmlformats.org/officeDocument/2006/relationships/image" Target="../media/image20.png"/><Relationship Id="rId21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2.png"/><Relationship Id="rId17" Type="http://schemas.openxmlformats.org/officeDocument/2006/relationships/image" Target="../media/image46.emf"/><Relationship Id="rId2" Type="http://schemas.openxmlformats.org/officeDocument/2006/relationships/image" Target="../media/image40.png"/><Relationship Id="rId16" Type="http://schemas.openxmlformats.org/officeDocument/2006/relationships/image" Target="../media/image45.png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44.jpeg"/><Relationship Id="rId10" Type="http://schemas.openxmlformats.org/officeDocument/2006/relationships/image" Target="../media/image32.png"/><Relationship Id="rId19" Type="http://schemas.openxmlformats.org/officeDocument/2006/relationships/image" Target="../media/image48.png"/><Relationship Id="rId4" Type="http://schemas.openxmlformats.org/officeDocument/2006/relationships/image" Target="../media/image41.jpeg"/><Relationship Id="rId9" Type="http://schemas.openxmlformats.org/officeDocument/2006/relationships/image" Target="../media/image29.png"/><Relationship Id="rId14" Type="http://schemas.openxmlformats.org/officeDocument/2006/relationships/image" Target="../media/image43.jpeg"/><Relationship Id="rId22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49838" y="1692658"/>
            <a:ext cx="504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RTU</a:t>
            </a:r>
            <a:r>
              <a:rPr lang="en-US" altLang="ko-KR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( Remote Terminal Unit )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094635" y="2474640"/>
            <a:ext cx="46085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75" y="6300589"/>
            <a:ext cx="721840" cy="36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데시 보드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데시 보드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데시 보드 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9991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센서 및 네트워크 상태를 실시간 표시 한다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.</a:t>
            </a: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버전 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/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네트워크 정보 표시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UPS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배터리 충전 상태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배터리 남은시간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정전 상태 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전압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전류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주파수 상태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전원 제어기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전등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ONOFF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상태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온습도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누수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열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연기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출입문 상태 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171450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장애 표시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최대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4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단계 장애 단계를 표시한다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.</a:t>
            </a: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171450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제어 기능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Generic DO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제어 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628010" lvl="1" indent="-171450" fontAlgn="base">
              <a:buFont typeface="Arial" pitchFamily="34" charset="0"/>
              <a:buChar char="•"/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전등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전원 제어 </a:t>
            </a:r>
            <a:endParaRPr lang="en-US" altLang="ko-KR" sz="12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lvl="1" fontAlgn="base">
              <a:defRPr/>
            </a:pP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endParaRPr lang="ko-KR" altLang="en-US" sz="1200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17368" r="87644" b="36315"/>
          <a:stretch/>
        </p:blipFill>
        <p:spPr>
          <a:xfrm>
            <a:off x="641888" y="1892519"/>
            <a:ext cx="720080" cy="31683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60" y="1809350"/>
            <a:ext cx="4405897" cy="2747466"/>
          </a:xfrm>
          <a:prstGeom prst="rect">
            <a:avLst/>
          </a:prstGeom>
        </p:spPr>
      </p:pic>
      <p:sp>
        <p:nvSpPr>
          <p:cNvPr id="25" name="포인트가 10개인 별 24"/>
          <p:cNvSpPr/>
          <p:nvPr/>
        </p:nvSpPr>
        <p:spPr>
          <a:xfrm>
            <a:off x="5110372" y="4304788"/>
            <a:ext cx="792088" cy="504056"/>
          </a:xfrm>
          <a:prstGeom prst="star10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나눔고딕 Bold" pitchFamily="50" charset="-127"/>
                <a:ea typeface="나눔고딕 Bold" pitchFamily="50" charset="-127"/>
              </a:rPr>
              <a:t>예시</a:t>
            </a:r>
            <a:endParaRPr lang="ko-KR" altLang="en-US" sz="1600">
              <a:solidFill>
                <a:schemeClr val="tx1"/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9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사이트 관리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설비 관리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사이트 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사이트 관리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667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base">
              <a:buFont typeface="Arial" pitchFamily="34" charset="0"/>
              <a:buChar char="•"/>
            </a:pP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RTU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에 등록된 사이트 정보를 수정 하는 화면으로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fontAlgn="base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 SITE 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ID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변경 시 등록된 모든 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Master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정보가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변경됨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.</a:t>
            </a:r>
          </a:p>
          <a:p>
            <a:pPr fontAlgn="base"/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171450" indent="-171450" fontAlgn="base">
              <a:buFont typeface="Arial" pitchFamily="34" charset="0"/>
              <a:buChar char="•"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최고권한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(admin)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권한으로 로그인 시에는 관리소 및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fontAlgn="base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국소를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추가 할 수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있음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.  </a:t>
            </a:r>
          </a:p>
          <a:p>
            <a:pPr fontAlgn="base"/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marL="171450" indent="-171450" fontAlgn="base">
              <a:buFont typeface="Arial" pitchFamily="34" charset="0"/>
              <a:buChar char="•"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국소 권한으로 로그인 한 경우에는 자신의 국소에 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pPr fontAlgn="base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해당되는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목록만 표시되어야 하며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, </a:t>
            </a:r>
          </a:p>
          <a:p>
            <a:pPr fontAlgn="base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  PK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에 해당되는 항목을 제외하고 수정이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가능함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.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  <a:p>
            <a:endParaRPr lang="ko-KR" altLang="en-US" sz="1200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6315" r="11001" b="11051"/>
          <a:stretch/>
        </p:blipFill>
        <p:spPr>
          <a:xfrm>
            <a:off x="588531" y="1862967"/>
            <a:ext cx="4373058" cy="40775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설비 관리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설비 관리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설비 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설비 관리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988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/>
              <a:t>RTU</a:t>
            </a:r>
            <a:r>
              <a:rPr lang="ko-KR" altLang="en-US"/>
              <a:t>에 등록된 설비 정보를 등록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삭제하는 화면으로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"</a:t>
            </a:r>
            <a:r>
              <a:rPr lang="ko-KR" altLang="en-US"/>
              <a:t>데이터 수집 장치</a:t>
            </a:r>
            <a:r>
              <a:rPr lang="en-US" altLang="ko-KR"/>
              <a:t>"</a:t>
            </a:r>
            <a:r>
              <a:rPr lang="ko-KR" altLang="en-US"/>
              <a:t>는 변경만 </a:t>
            </a:r>
            <a:r>
              <a:rPr lang="ko-KR" altLang="en-US" smtClean="0"/>
              <a:t>가능</a:t>
            </a:r>
            <a:r>
              <a:rPr lang="en-US" altLang="ko-KR" smtClean="0"/>
              <a:t>.  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관리소와 국소를 선택해야 설비 목록이 보여진다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smtClean="0"/>
              <a:t>전체권한 </a:t>
            </a:r>
            <a:r>
              <a:rPr lang="ko-KR" altLang="en-US"/>
              <a:t>관리자일 경우</a:t>
            </a:r>
            <a:r>
              <a:rPr lang="en-US" altLang="ko-KR"/>
              <a:t>, </a:t>
            </a:r>
            <a:r>
              <a:rPr lang="ko-KR" altLang="en-US"/>
              <a:t>관리소와 국소를 선택해야 목록이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ko-KR" altLang="en-US" smtClean="0"/>
              <a:t>나옴</a:t>
            </a:r>
            <a:r>
              <a:rPr lang="en-US" altLang="ko-KR" smtClean="0"/>
              <a:t>.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smtClean="0"/>
              <a:t>     </a:t>
            </a:r>
            <a:r>
              <a:rPr lang="ko-KR" altLang="en-US" smtClean="0"/>
              <a:t>지역권한 </a:t>
            </a:r>
            <a:r>
              <a:rPr lang="ko-KR" altLang="en-US"/>
              <a:t>관리자일 경우</a:t>
            </a:r>
            <a:r>
              <a:rPr lang="en-US" altLang="ko-KR"/>
              <a:t>, </a:t>
            </a:r>
            <a:r>
              <a:rPr lang="ko-KR" altLang="en-US"/>
              <a:t>국소까지 자동 선택</a:t>
            </a:r>
            <a:endParaRPr lang="en-US" altLang="ko-KR"/>
          </a:p>
          <a:p>
            <a:r>
              <a:rPr lang="en-US" altLang="ko-KR" smtClean="0"/>
              <a:t>  </a:t>
            </a:r>
            <a:r>
              <a:rPr lang="ko-KR" altLang="en-US" smtClean="0"/>
              <a:t> 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6315" r="11073" b="4735"/>
          <a:stretch/>
        </p:blipFill>
        <p:spPr>
          <a:xfrm>
            <a:off x="579398" y="1837185"/>
            <a:ext cx="4372015" cy="4627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센서 관리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설비 관리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센서 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센서 관리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41264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/>
              <a:t>권한에 따라 폼 옵션을 달리해야 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최고권한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r>
              <a:rPr lang="ko-KR" altLang="en-US"/>
              <a:t>전체목록을 표시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관리소권한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ko-KR" altLang="en-US" smtClean="0"/>
              <a:t>관리소 </a:t>
            </a:r>
            <a:r>
              <a:rPr lang="ko-KR" altLang="en-US"/>
              <a:t>관할 국소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국소 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비활성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ko-KR" altLang="en-US" smtClean="0"/>
              <a:t>자기 </a:t>
            </a:r>
            <a:r>
              <a:rPr lang="ko-KR" altLang="en-US"/>
              <a:t>국소만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관리소와 </a:t>
            </a:r>
            <a:r>
              <a:rPr lang="ko-KR" altLang="en-US"/>
              <a:t>국소 그리고 설비가 선택되어야 센서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목록을 </a:t>
            </a:r>
            <a:r>
              <a:rPr lang="ko-KR" altLang="en-US"/>
              <a:t>선택하면 입력 창이 수정모드로 변하고</a:t>
            </a:r>
            <a:r>
              <a:rPr lang="en-US" altLang="ko-KR"/>
              <a:t>, </a:t>
            </a:r>
            <a:r>
              <a:rPr lang="ko-KR" altLang="en-US"/>
              <a:t>비우기를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</a:t>
            </a:r>
            <a:r>
              <a:rPr lang="ko-KR" altLang="en-US" smtClean="0"/>
              <a:t>누르면 </a:t>
            </a:r>
            <a:r>
              <a:rPr lang="ko-KR" altLang="en-US"/>
              <a:t>입력모드로 </a:t>
            </a:r>
            <a:r>
              <a:rPr lang="ko-KR" altLang="en-US" smtClean="0"/>
              <a:t>변동됨</a:t>
            </a:r>
            <a:r>
              <a:rPr lang="en-US" altLang="ko-KR" smtClean="0"/>
              <a:t>.</a:t>
            </a:r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센서타입에 </a:t>
            </a:r>
            <a:r>
              <a:rPr lang="ko-KR" altLang="en-US"/>
              <a:t>따라 하단 추가 입력 양식이 </a:t>
            </a:r>
            <a:r>
              <a:rPr lang="ko-KR" altLang="en-US" smtClean="0"/>
              <a:t>변경됨</a:t>
            </a:r>
            <a:r>
              <a:rPr lang="en-US" altLang="ko-KR" smtClean="0"/>
              <a:t>  </a:t>
            </a:r>
            <a:r>
              <a:rPr lang="ko-KR" altLang="en-US" smtClean="0"/>
              <a:t> </a:t>
            </a:r>
            <a:endParaRPr lang="en-US" altLang="ko-KR"/>
          </a:p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5261" r="20510" b="1578"/>
          <a:stretch/>
        </p:blipFill>
        <p:spPr>
          <a:xfrm>
            <a:off x="599815" y="1817186"/>
            <a:ext cx="4351597" cy="46274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이력조회</a:t>
            </a:r>
            <a:r>
              <a:rPr lang="en-US" altLang="ko-KR" sz="1400" smtClean="0"/>
              <a:t>-</a:t>
            </a:r>
            <a:r>
              <a:rPr lang="ko-KR" altLang="en-US" sz="1400" smtClean="0"/>
              <a:t> 장애 이력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이력 조회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장애 이력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장애 이력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815468" cy="168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권한에 </a:t>
            </a:r>
            <a:r>
              <a:rPr lang="ko-KR" altLang="en-US"/>
              <a:t>따라 폼 옵션을 </a:t>
            </a:r>
            <a:r>
              <a:rPr lang="ko-KR" altLang="en-US" smtClean="0"/>
              <a:t>달라짐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최고권한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r>
              <a:rPr lang="ko-KR" altLang="en-US"/>
              <a:t>전체목록을 표시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관리소권한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                 </a:t>
            </a:r>
            <a:r>
              <a:rPr lang="ko-KR" altLang="en-US" smtClean="0"/>
              <a:t>관리소 </a:t>
            </a:r>
            <a:r>
              <a:rPr lang="ko-KR" altLang="en-US"/>
              <a:t>관할 국소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  * </a:t>
            </a:r>
            <a:r>
              <a:rPr lang="ko-KR" altLang="en-US"/>
              <a:t>국소 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비활성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</a:t>
            </a:r>
            <a:r>
              <a:rPr lang="en-US" altLang="ko-KR" smtClean="0"/>
              <a:t>                       </a:t>
            </a:r>
            <a:r>
              <a:rPr lang="ko-KR" altLang="en-US" smtClean="0"/>
              <a:t>자기 </a:t>
            </a:r>
            <a:r>
              <a:rPr lang="ko-KR" altLang="en-US"/>
              <a:t>국소만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t="16315" r="6843" b="23683"/>
          <a:stretch/>
        </p:blipFill>
        <p:spPr>
          <a:xfrm>
            <a:off x="571705" y="1807267"/>
            <a:ext cx="4450922" cy="4104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이력조회</a:t>
            </a:r>
            <a:r>
              <a:rPr lang="en-US" altLang="ko-KR" sz="1400" smtClean="0"/>
              <a:t>-</a:t>
            </a:r>
            <a:r>
              <a:rPr lang="ko-KR" altLang="en-US" sz="1400" smtClean="0"/>
              <a:t> 제어 이력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이력 조회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제어 이력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제어 이력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815468" cy="1680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권한에 </a:t>
            </a:r>
            <a:r>
              <a:rPr lang="ko-KR" altLang="en-US"/>
              <a:t>따라 폼 옵션을 </a:t>
            </a:r>
            <a:r>
              <a:rPr lang="ko-KR" altLang="en-US" smtClean="0"/>
              <a:t>달라짐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최고권한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r>
              <a:rPr lang="ko-KR" altLang="en-US"/>
              <a:t>전체목록을 표시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관리소권한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                 </a:t>
            </a:r>
            <a:r>
              <a:rPr lang="ko-KR" altLang="en-US" smtClean="0"/>
              <a:t>관리소 </a:t>
            </a:r>
            <a:r>
              <a:rPr lang="ko-KR" altLang="en-US"/>
              <a:t>관할 국소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  * </a:t>
            </a:r>
            <a:r>
              <a:rPr lang="ko-KR" altLang="en-US"/>
              <a:t>국소 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비활성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</a:t>
            </a:r>
            <a:r>
              <a:rPr lang="en-US" altLang="ko-KR" smtClean="0"/>
              <a:t>                       </a:t>
            </a:r>
            <a:r>
              <a:rPr lang="ko-KR" altLang="en-US" smtClean="0"/>
              <a:t>자기 </a:t>
            </a:r>
            <a:r>
              <a:rPr lang="ko-KR" altLang="en-US"/>
              <a:t>국소만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6315" r="11073" b="23683"/>
          <a:stretch/>
        </p:blipFill>
        <p:spPr>
          <a:xfrm>
            <a:off x="659142" y="1818238"/>
            <a:ext cx="4363485" cy="4104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이력조회</a:t>
            </a:r>
            <a:r>
              <a:rPr lang="en-US" altLang="ko-KR" sz="1400" smtClean="0"/>
              <a:t>-</a:t>
            </a:r>
            <a:r>
              <a:rPr lang="ko-KR" altLang="en-US" sz="1400" smtClean="0"/>
              <a:t> 데이터 이력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이력 조회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데이터 이력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데이터 이력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8154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권한에 </a:t>
            </a:r>
            <a:r>
              <a:rPr lang="ko-KR" altLang="en-US"/>
              <a:t>따라 폼 옵션을 </a:t>
            </a:r>
            <a:r>
              <a:rPr lang="ko-KR" altLang="en-US" smtClean="0"/>
              <a:t>달라 짐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최고권한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r>
              <a:rPr lang="ko-KR" altLang="en-US"/>
              <a:t>전체목록을 표시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관리소권한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                 </a:t>
            </a:r>
            <a:r>
              <a:rPr lang="ko-KR" altLang="en-US" smtClean="0"/>
              <a:t>관리소 </a:t>
            </a:r>
            <a:r>
              <a:rPr lang="ko-KR" altLang="en-US"/>
              <a:t>관할 국소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  * </a:t>
            </a:r>
            <a:r>
              <a:rPr lang="ko-KR" altLang="en-US"/>
              <a:t>국소 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비활성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</a:t>
            </a:r>
            <a:r>
              <a:rPr lang="en-US" altLang="ko-KR" smtClean="0"/>
              <a:t>                       </a:t>
            </a:r>
            <a:r>
              <a:rPr lang="ko-KR" altLang="en-US" smtClean="0"/>
              <a:t>자기 </a:t>
            </a:r>
            <a:r>
              <a:rPr lang="ko-KR" altLang="en-US"/>
              <a:t>국소만 목록이 </a:t>
            </a:r>
            <a:r>
              <a:rPr lang="ko-KR" altLang="en-US" smtClean="0"/>
              <a:t>표시 됨</a:t>
            </a:r>
            <a:r>
              <a:rPr lang="en-US" altLang="ko-KR" smtClean="0"/>
              <a:t>.</a:t>
            </a:r>
            <a:endParaRPr lang="en-US" altLang="ko-KR"/>
          </a:p>
          <a:p>
            <a:pPr defTabSz="914400" eaLnBrk="0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ko-KR" altLang="en-US" smtClean="0"/>
              <a:t>기간</a:t>
            </a:r>
            <a:endParaRPr lang="en-US" altLang="ko-KR"/>
          </a:p>
          <a:p>
            <a:pPr marL="0" indent="0" defTabSz="914400" eaLnBrk="0" hangingPunc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altLang="ko-KR"/>
              <a:t>  </a:t>
            </a:r>
            <a:r>
              <a:rPr lang="en-US" altLang="ko-KR" smtClean="0"/>
              <a:t>   </a:t>
            </a:r>
            <a:r>
              <a:rPr lang="ko-KR" altLang="en-US" smtClean="0"/>
              <a:t>현재 </a:t>
            </a:r>
            <a:r>
              <a:rPr lang="ko-KR" altLang="en-US"/>
              <a:t>일로 부터 한달 </a:t>
            </a:r>
            <a:r>
              <a:rPr lang="ko-KR" altLang="en-US" smtClean="0"/>
              <a:t>전 </a:t>
            </a:r>
            <a:r>
              <a:rPr lang="en-US" altLang="ko-KR" smtClean="0"/>
              <a:t>( </a:t>
            </a:r>
            <a:r>
              <a:rPr lang="ko-KR" altLang="en-US" smtClean="0"/>
              <a:t>최대 </a:t>
            </a:r>
            <a:r>
              <a:rPr lang="en-US" altLang="ko-KR" smtClean="0"/>
              <a:t>1</a:t>
            </a:r>
            <a:r>
              <a:rPr lang="ko-KR" altLang="en-US" smtClean="0"/>
              <a:t>년 </a:t>
            </a:r>
            <a:r>
              <a:rPr lang="en-US" altLang="ko-KR" smtClean="0"/>
              <a:t>)</a:t>
            </a:r>
            <a:endParaRPr lang="en-US" altLang="ko-KR"/>
          </a:p>
          <a:p>
            <a:pPr defTabSz="914400" eaLnBrk="0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ko-KR" altLang="en-US" smtClean="0"/>
              <a:t>센서값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 smtClean="0"/>
              <a:t>센서별로 </a:t>
            </a:r>
            <a:r>
              <a:rPr lang="ko-KR" altLang="en-US"/>
              <a:t>특정 값의 구간을 </a:t>
            </a:r>
            <a:r>
              <a:rPr lang="ko-KR" altLang="en-US" smtClean="0"/>
              <a:t>검색 할 수 있음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6315" r="11073" b="23683"/>
          <a:stretch/>
        </p:blipFill>
        <p:spPr>
          <a:xfrm>
            <a:off x="571704" y="1805430"/>
            <a:ext cx="4450923" cy="4104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05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사용자 관리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9366" y="1805430"/>
            <a:ext cx="5373341" cy="4711183"/>
          </a:xfrm>
          <a:prstGeom prst="rect">
            <a:avLst/>
          </a:prstGeom>
          <a:noFill/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66" y="1548061"/>
            <a:ext cx="5373341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기본 정보 관리 </a:t>
            </a:r>
            <a:r>
              <a:rPr lang="en-US" altLang="ko-KR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- </a:t>
            </a: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사용자 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16315" r="11073" b="3683"/>
          <a:stretch/>
        </p:blipFill>
        <p:spPr>
          <a:xfrm>
            <a:off x="619875" y="1970794"/>
            <a:ext cx="4417121" cy="453650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958732" y="1548061"/>
            <a:ext cx="2664296" cy="25736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91312" tIns="36000" rIns="91312" bIns="36000">
            <a:spAutoFit/>
          </a:bodyPr>
          <a:lstStyle/>
          <a:p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사용자 관리 설명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407" y="1953202"/>
            <a:ext cx="3921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71450" indent="-171450" fontAlgn="base">
              <a:buFont typeface="Arial" pitchFamily="34" charset="0"/>
              <a:buChar char="•"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권한에 </a:t>
            </a:r>
            <a:r>
              <a:rPr lang="ko-KR" altLang="en-US"/>
              <a:t>따라 폼 옵션을 </a:t>
            </a:r>
            <a:r>
              <a:rPr lang="ko-KR" altLang="en-US" smtClean="0"/>
              <a:t>달리 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최고권한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r>
              <a:rPr lang="ko-KR" altLang="en-US"/>
              <a:t>전체목록을 표시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관리소권한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                 </a:t>
            </a:r>
            <a:r>
              <a:rPr lang="ko-KR" altLang="en-US" smtClean="0"/>
              <a:t>관리소 </a:t>
            </a:r>
            <a:r>
              <a:rPr lang="ko-KR" altLang="en-US"/>
              <a:t>관할 국소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* </a:t>
            </a:r>
            <a:r>
              <a:rPr lang="ko-KR" altLang="en-US"/>
              <a:t>국소 권한 </a:t>
            </a:r>
            <a:r>
              <a:rPr lang="en-US" altLang="ko-KR"/>
              <a:t>: </a:t>
            </a:r>
            <a:r>
              <a:rPr lang="ko-KR" altLang="en-US"/>
              <a:t>관리소</a:t>
            </a:r>
            <a:r>
              <a:rPr lang="en-US" altLang="ko-KR"/>
              <a:t>(</a:t>
            </a:r>
            <a:r>
              <a:rPr lang="ko-KR" altLang="en-US"/>
              <a:t>자기것 선택</a:t>
            </a:r>
            <a:r>
              <a:rPr lang="en-US" altLang="ko-KR"/>
              <a:t>, </a:t>
            </a:r>
            <a:r>
              <a:rPr lang="ko-KR" altLang="en-US"/>
              <a:t>비활성</a:t>
            </a:r>
            <a:r>
              <a:rPr lang="en-US" altLang="ko-KR"/>
              <a:t>)/</a:t>
            </a:r>
            <a:r>
              <a:rPr lang="ko-KR" altLang="en-US"/>
              <a:t>국소</a:t>
            </a:r>
            <a:r>
              <a:rPr lang="en-US" altLang="ko-KR"/>
              <a:t>(</a:t>
            </a:r>
            <a:r>
              <a:rPr lang="ko-KR" altLang="en-US"/>
              <a:t>비활성</a:t>
            </a:r>
            <a:r>
              <a:rPr lang="en-US" altLang="ko-KR"/>
              <a:t>),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               </a:t>
            </a:r>
            <a:r>
              <a:rPr lang="ko-KR" altLang="en-US" smtClean="0"/>
              <a:t>자기 </a:t>
            </a:r>
            <a:r>
              <a:rPr lang="ko-KR" altLang="en-US"/>
              <a:t>국소만 목록이 </a:t>
            </a:r>
            <a:r>
              <a:rPr lang="ko-KR" altLang="en-US" smtClean="0"/>
              <a:t>표시됨</a:t>
            </a:r>
            <a:r>
              <a:rPr lang="en-US" altLang="ko-KR" smtClean="0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권한등급이 </a:t>
            </a:r>
            <a:r>
              <a:rPr lang="en-US" altLang="ko-KR"/>
              <a:t>‘</a:t>
            </a:r>
            <a:r>
              <a:rPr lang="ko-KR" altLang="en-US"/>
              <a:t>관리소</a:t>
            </a:r>
            <a:r>
              <a:rPr lang="en-US" altLang="ko-KR"/>
              <a:t>’ </a:t>
            </a:r>
            <a:r>
              <a:rPr lang="ko-KR" altLang="en-US"/>
              <a:t>권한일 경우에는 우측에 관리대상이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     </a:t>
            </a:r>
            <a:r>
              <a:rPr lang="ko-KR" altLang="en-US" smtClean="0"/>
              <a:t>보여지고</a:t>
            </a:r>
            <a:r>
              <a:rPr lang="en-US" altLang="ko-KR"/>
              <a:t>, </a:t>
            </a:r>
            <a:r>
              <a:rPr lang="ko-KR" altLang="en-US"/>
              <a:t>지역국소 권한일 경우</a:t>
            </a:r>
            <a:r>
              <a:rPr lang="en-US" altLang="ko-KR"/>
              <a:t>, </a:t>
            </a:r>
            <a:r>
              <a:rPr lang="ko-KR" altLang="en-US"/>
              <a:t>관리국소가 보이지 </a:t>
            </a:r>
            <a:r>
              <a:rPr lang="ko-KR" altLang="en-US" smtClean="0"/>
              <a:t>않음</a:t>
            </a:r>
            <a:r>
              <a:rPr lang="en-US" altLang="ko-KR" smtClean="0"/>
              <a:t>.</a:t>
            </a:r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관리국소의 </a:t>
            </a:r>
            <a:r>
              <a:rPr lang="ko-KR" altLang="en-US"/>
              <a:t>폼을 클릭하면</a:t>
            </a:r>
            <a:r>
              <a:rPr lang="en-US" altLang="ko-KR"/>
              <a:t>, </a:t>
            </a:r>
            <a:r>
              <a:rPr lang="ko-KR" altLang="en-US"/>
              <a:t>국소를 선택할 수 있는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ko-KR" altLang="en-US" smtClean="0"/>
              <a:t>팝업창이 나옴</a:t>
            </a:r>
            <a:r>
              <a:rPr lang="en-US" altLang="ko-KR" smtClean="0"/>
              <a:t>.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5850511" y="1676745"/>
            <a:ext cx="0" cy="4767860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4155" y="25191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화면 구성도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- WEB GUI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온습도 센서 규격 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80905"/>
              </p:ext>
            </p:extLst>
          </p:nvPr>
        </p:nvGraphicFramePr>
        <p:xfrm>
          <a:off x="5238651" y="978231"/>
          <a:ext cx="3658711" cy="4736247"/>
        </p:xfrm>
        <a:graphic>
          <a:graphicData uri="http://schemas.openxmlformats.org/drawingml/2006/table">
            <a:tbl>
              <a:tblPr/>
              <a:tblGrid>
                <a:gridCol w="809387"/>
                <a:gridCol w="574623"/>
                <a:gridCol w="809387"/>
                <a:gridCol w="809387"/>
                <a:gridCol w="655927"/>
              </a:tblGrid>
              <a:tr h="2688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</a:tr>
              <a:tr h="268815">
                <a:tc rowSpan="1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·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습도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센서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프로세서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MCU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CPU 32Bit / 72MHz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이상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내부 메모리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256KByte,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SRAM 48KByte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이상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 메모리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128Mbit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인터페이스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포트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RJ-45 (1)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F/W Upgrade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RJ-45 (2)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SPARE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RJ-45 (3)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(With transformer)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Ethernet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입력 및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단자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MRT9P3.81SQ-04P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접점 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IN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스위치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KSP-02H (DIP S/W)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접점 입력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9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일반적 특성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 전원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전압 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: 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DC +9V ~ +36V 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온도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 ~ +50℃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습도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10% ~ 90% (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결로없음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Size (W×H×D)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80 x 110 x 30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단위 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mm</a:t>
                      </a:r>
                    </a:p>
                  </a:txBody>
                  <a:tcPr marL="33332" marR="33332" marT="9215" marB="92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2275"/>
            <a:ext cx="314184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전원 감시 센서 규격 </a:t>
            </a:r>
            <a:endParaRPr lang="ko-KR" altLang="en-US" sz="1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11334"/>
              </p:ext>
            </p:extLst>
          </p:nvPr>
        </p:nvGraphicFramePr>
        <p:xfrm>
          <a:off x="5246836" y="978231"/>
          <a:ext cx="4384303" cy="4629679"/>
        </p:xfrm>
        <a:graphic>
          <a:graphicData uri="http://schemas.openxmlformats.org/drawingml/2006/table">
            <a:tbl>
              <a:tblPr/>
              <a:tblGrid>
                <a:gridCol w="550702"/>
                <a:gridCol w="665249"/>
                <a:gridCol w="936104"/>
                <a:gridCol w="1008112"/>
                <a:gridCol w="1224136"/>
              </a:tblGrid>
              <a:tr h="257625"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장치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규격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</a:tr>
              <a:tr h="186720">
                <a:tc rowSpan="17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전원감시장치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전원감시기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im-PROIII WC)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동작전원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AC/DC110V~220V±10%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60Hz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계측전압 입력범위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AC60~418V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계측전류 입력범위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0.05~5A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차전류 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5A CT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6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주요 기능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⦁전압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전류 감시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⦁유효전력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주파수 감시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⦁지락 감시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포트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RS-485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온도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-10℃~+55℃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저장 온도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-10℃~+60℃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습도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80%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이하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인터페이스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통신포트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BR-762DA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Serial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(RS-485)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전원스위치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BK-P5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전원감시기 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ON/OFF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배선용차단기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BS32c (20A)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1.5kA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출력전원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K-32-3R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출력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Fuse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AC250V/2A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일반적 특성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 전원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AC220V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온도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-10℃~+55℃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습도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80%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이하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Size (W×H×D)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435 X 350 X 134 mm</a:t>
                      </a: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1945" marR="31945" marT="8832" marB="88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3" y="1599704"/>
            <a:ext cx="459725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718371" y="1128291"/>
            <a:ext cx="4935523" cy="429790"/>
          </a:xfrm>
          <a:prstGeom prst="rect">
            <a:avLst/>
          </a:prstGeom>
        </p:spPr>
        <p:txBody>
          <a:bodyPr wrap="square" lIns="91312" tIns="45656" rIns="91312" bIns="45656">
            <a:spAutoFit/>
            <a:scene3d>
              <a:camera prst="orthographicFront"/>
              <a:lightRig rig="threePt" dir="t"/>
            </a:scene3d>
            <a:sp3d contourW="63500">
              <a:bevelT w="0"/>
              <a:bevelB/>
              <a:contourClr>
                <a:srgbClr val="003464"/>
              </a:contourClr>
            </a:sp3d>
          </a:bodyPr>
          <a:lstStyle/>
          <a:p>
            <a:r>
              <a:rPr lang="en-US" altLang="ko-KR" sz="2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ahoma" pitchFamily="34" charset="0"/>
              </a:rPr>
              <a:t>RTU </a:t>
            </a:r>
            <a:r>
              <a:rPr lang="ko-KR" altLang="en-US" sz="2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ahoma" pitchFamily="34" charset="0"/>
              </a:rPr>
              <a:t>소개자료</a:t>
            </a:r>
            <a:endParaRPr lang="ko-KR" altLang="en-US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ahoma" pitchFamily="34" charset="0"/>
            </a:endParaRPr>
          </a:p>
        </p:txBody>
      </p:sp>
      <p:sp>
        <p:nvSpPr>
          <p:cNvPr id="53" name="슬라이드 번호 개체 틀 5"/>
          <p:cNvSpPr txBox="1">
            <a:spLocks/>
          </p:cNvSpPr>
          <p:nvPr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r>
              <a:rPr lang="en-US" altLang="ko-KR" sz="1500" dirty="0">
                <a:latin typeface="+mn-ea"/>
                <a:ea typeface="+mn-ea"/>
              </a:rPr>
              <a:t>&lt;</a:t>
            </a:r>
            <a:fld id="{E0B983BF-3D96-466C-AC31-BBE74986ADEF}" type="slidenum">
              <a:rPr lang="ko-KR" altLang="en-US" sz="1500">
                <a:latin typeface="+mn-ea"/>
                <a:ea typeface="+mn-ea"/>
              </a:rPr>
              <a:pPr>
                <a:defRPr/>
              </a:pPr>
              <a:t>1</a:t>
            </a:fld>
            <a:r>
              <a:rPr lang="en-US" altLang="ko-KR" sz="1500" dirty="0">
                <a:latin typeface="+mn-ea"/>
                <a:ea typeface="+mn-ea"/>
              </a:rPr>
              <a:t>&gt;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833" y="2704298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개요 </a:t>
            </a:r>
            <a:r>
              <a:rPr lang="en-US" altLang="ko-KR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/ </a:t>
            </a: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장점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RTU</a:t>
            </a: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 구성도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RTU </a:t>
            </a: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외관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하드웨어 규격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소프트웨어 기능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화면 구성도</a:t>
            </a:r>
            <a:endParaRPr lang="en-US" altLang="ko-KR" sz="200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Tahoma" pitchFamily="34" charset="0"/>
              </a:rPr>
              <a:t>센서 규격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전원 제어 장치 규격 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78774"/>
              </p:ext>
            </p:extLst>
          </p:nvPr>
        </p:nvGraphicFramePr>
        <p:xfrm>
          <a:off x="5238750" y="961097"/>
          <a:ext cx="4392613" cy="4813076"/>
        </p:xfrm>
        <a:graphic>
          <a:graphicData uri="http://schemas.openxmlformats.org/drawingml/2006/table">
            <a:tbl>
              <a:tblPr/>
              <a:tblGrid>
                <a:gridCol w="863997"/>
                <a:gridCol w="648072"/>
                <a:gridCol w="1121302"/>
                <a:gridCol w="971742"/>
                <a:gridCol w="787500"/>
              </a:tblGrid>
              <a:tr h="186038"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장치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규격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</a:tr>
              <a:tr h="256910">
                <a:tc rowSpan="1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전원제어장치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프로세서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MCU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32Bit / 72MHz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내부 메모리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256KByte,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SRAM 48KByte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이상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 메모리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128Mbit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인터페이스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포트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RJ-45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LAN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MRT9P3.81SQ-05P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SERIAL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(RS-232C/RS-485)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MRT9P3.81SQ-06P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F/W UPGRADE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(RS-232C)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MRT9P3.81SQ-06P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SPARE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(IN1/OUT1)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KSP02H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RS485 ID SELECT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K32-3R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후면부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출력 포트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닥트형 콘센트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(16A 250V)</a:t>
                      </a: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전면부 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6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채널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DC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KCD1-101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일반적 특성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 전원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220V / 60HZ.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Max 30A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온도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 ~ +70℃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습도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5% ~ 70%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Size (W×H×D)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l-PL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482 x 88 x 180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l-PL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(H x W x D) 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단위 </a:t>
                      </a:r>
                      <a:r>
                        <a:rPr lang="en-US" sz="8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mm</a:t>
                      </a:r>
                    </a:p>
                  </a:txBody>
                  <a:tcPr marL="23068" marR="23068" marT="6378" marB="63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6" y="1702513"/>
            <a:ext cx="4230539" cy="11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냉난방 제어 장치 규격 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8671"/>
              </p:ext>
            </p:extLst>
          </p:nvPr>
        </p:nvGraphicFramePr>
        <p:xfrm>
          <a:off x="5238750" y="995708"/>
          <a:ext cx="4392613" cy="4667940"/>
        </p:xfrm>
        <a:graphic>
          <a:graphicData uri="http://schemas.openxmlformats.org/drawingml/2006/table">
            <a:tbl>
              <a:tblPr/>
              <a:tblGrid>
                <a:gridCol w="971742"/>
                <a:gridCol w="689887"/>
                <a:gridCol w="971742"/>
                <a:gridCol w="971742"/>
                <a:gridCol w="787500"/>
              </a:tblGrid>
              <a:tr h="239184"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장치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규격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312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8"/>
                    </a:solidFill>
                  </a:tcPr>
                </a:tc>
              </a:tr>
              <a:tr h="173354">
                <a:tc rowSpan="1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전원제어기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프로세서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MCU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32Bit / 72MHz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내부 메모리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256KByte,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SRAM 48KByte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이상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 메모리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128Mbit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인터페이스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포트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MRT9P3.81SQ-04P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SERIAL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(RS-232C)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MRT9P3.81SQ-05P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F/W UPGRADE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(RS-232C)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스위치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MS-102-C3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ON/OFF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설정 스위치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TS-1105 ANGLE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TERM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IR LED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선택스위치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PBS-110-G-PCB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내부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 선택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IR LED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SI5313-C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PD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KSM-603LM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TERM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5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일반적 특성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 전원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DC 12V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온도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-10℃ ~ +70℃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습도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5% ~ 70%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Size (W×H×D)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98 x 30 x 90 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37 x 24 x 36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IR LED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외부용</a:t>
                      </a:r>
                    </a:p>
                  </a:txBody>
                  <a:tcPr marL="29658" marR="29658" marT="8200" marB="8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5" y="1692275"/>
            <a:ext cx="266438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열 센서 규격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500" r="12501"/>
          <a:stretch/>
        </p:blipFill>
        <p:spPr>
          <a:xfrm rot="5400000">
            <a:off x="1095019" y="1121333"/>
            <a:ext cx="1944216" cy="3086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1519" y="1129508"/>
            <a:ext cx="3267075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연기 센서 규격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890" r="15474"/>
          <a:stretch/>
        </p:blipFill>
        <p:spPr>
          <a:xfrm rot="5400000">
            <a:off x="1218077" y="1065008"/>
            <a:ext cx="2160042" cy="3414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90958" y="1047496"/>
            <a:ext cx="3095625" cy="43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출입문 감지 센서 규격 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49" y="1720851"/>
            <a:ext cx="2666655" cy="2203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47" y="1692275"/>
            <a:ext cx="43721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센서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누수 감지 센서 규격 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1" y="1692275"/>
            <a:ext cx="3402919" cy="1584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1692275"/>
            <a:ext cx="4374919" cy="34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/>
              <a:t>RTU  </a:t>
            </a:r>
            <a:r>
              <a:rPr lang="ko-KR" altLang="en-US" sz="1400"/>
              <a:t>개요 </a:t>
            </a:r>
            <a:endParaRPr lang="ko-KR" altLang="en-US" sz="1400" dirty="0"/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개요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/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장점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16" name="Content Placeholder"/>
          <p:cNvSpPr txBox="1">
            <a:spLocks/>
          </p:cNvSpPr>
          <p:nvPr/>
        </p:nvSpPr>
        <p:spPr bwMode="gray">
          <a:xfrm>
            <a:off x="1450089" y="1512000"/>
            <a:ext cx="8109042" cy="2700357"/>
          </a:xfrm>
          <a:prstGeom prst="rect">
            <a:avLst/>
          </a:prstGeom>
        </p:spPr>
        <p:txBody>
          <a:bodyPr/>
          <a:lstStyle>
            <a:lvl1pPr marL="342420" indent="-34242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1910" indent="-285350" algn="l" defTabSz="91312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1400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597960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4520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1080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639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4199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0759" indent="-228280" algn="l" defTabSz="91312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RTU(Remote Terminal Unit) </a:t>
            </a:r>
            <a:r>
              <a:rPr lang="ko-KR" altLang="en-US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는 다양한 설비 시설에 대한 모니터링 및 운영 환경 관리 강화를 위하여 설치한 시설관리시스템</a:t>
            </a:r>
            <a:r>
              <a:rPr lang="en-US" altLang="ko-KR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(FMS, Facility Management System) </a:t>
            </a:r>
            <a:r>
              <a:rPr lang="ko-KR" altLang="en-US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내부에 장착되어 부대 설비의 운영 감시 및 화재 감시</a:t>
            </a:r>
            <a:r>
              <a:rPr lang="en-US" altLang="ko-KR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, </a:t>
            </a:r>
            <a:r>
              <a:rPr lang="ko-KR" altLang="en-US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온습도 감시</a:t>
            </a:r>
            <a:r>
              <a:rPr lang="en-US" altLang="ko-KR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, </a:t>
            </a:r>
            <a:r>
              <a:rPr lang="ko-KR" altLang="en-US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전원 감시</a:t>
            </a:r>
            <a:r>
              <a:rPr lang="en-US" altLang="ko-KR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, </a:t>
            </a:r>
            <a:r>
              <a:rPr lang="ko-KR" altLang="en-US" sz="2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누수 감시 정보를 통합하여 원격지에서 통합 관리 할 수 있는 </a:t>
            </a:r>
            <a:r>
              <a:rPr lang="ko-KR" altLang="en-US" sz="2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장치</a:t>
            </a:r>
            <a:r>
              <a:rPr lang="en-US" altLang="ko-KR" sz="2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.</a:t>
            </a:r>
            <a:endParaRPr lang="en-US" sz="2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  <a:p>
            <a:endParaRPr lang="en-US" sz="2200" smtClean="0"/>
          </a:p>
        </p:txBody>
      </p:sp>
      <p:grpSp>
        <p:nvGrpSpPr>
          <p:cNvPr id="17" name="Group 7"/>
          <p:cNvGrpSpPr/>
          <p:nvPr/>
        </p:nvGrpSpPr>
        <p:grpSpPr bwMode="gray">
          <a:xfrm>
            <a:off x="702147" y="1609808"/>
            <a:ext cx="649688" cy="544761"/>
            <a:chOff x="537029" y="1572196"/>
            <a:chExt cx="1010860" cy="847602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8" name="Freihandform 7"/>
            <p:cNvSpPr/>
            <p:nvPr/>
          </p:nvSpPr>
          <p:spPr bwMode="gray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ihandform 9"/>
            <p:cNvSpPr/>
            <p:nvPr/>
          </p:nvSpPr>
          <p:spPr bwMode="gray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Oval 237"/>
          <p:cNvSpPr>
            <a:spLocks noChangeArrowheads="1"/>
          </p:cNvSpPr>
          <p:nvPr/>
        </p:nvSpPr>
        <p:spPr bwMode="gray">
          <a:xfrm>
            <a:off x="980248" y="5990486"/>
            <a:ext cx="1548031" cy="523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sz="1100">
                <a:latin typeface="+mj-ea"/>
                <a:ea typeface="+mj-ea"/>
              </a:rPr>
              <a:t>DI   : 8CH </a:t>
            </a:r>
            <a:r>
              <a:rPr lang="en-US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별도 수정 </a:t>
            </a:r>
            <a:r>
              <a:rPr lang="ko-KR" altLang="en-US" sz="900" smtClean="0">
                <a:latin typeface="+mj-ea"/>
                <a:ea typeface="+mj-ea"/>
              </a:rPr>
              <a:t>없이</a:t>
            </a:r>
            <a:r>
              <a:rPr lang="en-US" altLang="ko-KR" sz="900" smtClean="0">
                <a:latin typeface="+mj-ea"/>
                <a:ea typeface="+mj-ea"/>
              </a:rPr>
              <a:t>)</a:t>
            </a:r>
            <a:endParaRPr lang="en-US" altLang="ko-KR" sz="900">
              <a:latin typeface="+mj-ea"/>
              <a:ea typeface="+mj-ea"/>
            </a:endParaRPr>
          </a:p>
          <a:p>
            <a:r>
              <a:rPr lang="en-US" sz="1100">
                <a:latin typeface="+mj-ea"/>
                <a:ea typeface="+mj-ea"/>
              </a:rPr>
              <a:t>DO : </a:t>
            </a:r>
            <a:r>
              <a:rPr lang="en-US" altLang="ko-KR" sz="1100">
                <a:latin typeface="+mj-ea"/>
                <a:ea typeface="+mj-ea"/>
              </a:rPr>
              <a:t>8CH </a:t>
            </a:r>
            <a:r>
              <a:rPr lang="en-US" altLang="ko-KR" sz="900">
                <a:latin typeface="+mj-ea"/>
                <a:ea typeface="+mj-ea"/>
              </a:rPr>
              <a:t>(</a:t>
            </a:r>
            <a:r>
              <a:rPr lang="ko-KR" altLang="en-US" sz="900">
                <a:latin typeface="+mj-ea"/>
                <a:ea typeface="+mj-ea"/>
              </a:rPr>
              <a:t>별도 수정 </a:t>
            </a:r>
            <a:r>
              <a:rPr lang="ko-KR" altLang="en-US" sz="900" smtClean="0">
                <a:latin typeface="+mj-ea"/>
                <a:ea typeface="+mj-ea"/>
              </a:rPr>
              <a:t>없이</a:t>
            </a:r>
            <a:r>
              <a:rPr lang="en-US" altLang="ko-KR" sz="900" smtClean="0">
                <a:latin typeface="+mj-ea"/>
                <a:ea typeface="+mj-ea"/>
              </a:rPr>
              <a:t>)</a:t>
            </a:r>
            <a:endParaRPr lang="en-US" sz="900" dirty="0">
              <a:latin typeface="+mj-ea"/>
              <a:ea typeface="+mj-ea"/>
            </a:endParaRPr>
          </a:p>
        </p:txBody>
      </p:sp>
      <p:sp>
        <p:nvSpPr>
          <p:cNvPr id="23" name="Oval 331"/>
          <p:cNvSpPr>
            <a:spLocks noChangeArrowheads="1"/>
          </p:cNvSpPr>
          <p:nvPr/>
        </p:nvSpPr>
        <p:spPr bwMode="gray">
          <a:xfrm>
            <a:off x="981241" y="5577506"/>
            <a:ext cx="1547147" cy="329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500">
                <a:solidFill>
                  <a:srgbClr val="FFFFFF"/>
                </a:solidFill>
                <a:latin typeface="Bebas Neue" panose="020B0506020202020201" pitchFamily="34" charset="0"/>
              </a:rPr>
              <a:t>확장성 우수</a:t>
            </a:r>
            <a:endParaRPr lang="en-US" altLang="en-US" sz="1500" dirty="0">
              <a:solidFill>
                <a:srgbClr val="FFFFFF"/>
              </a:solidFill>
              <a:latin typeface="Bebas Neue" panose="020B0506020202020201" pitchFamily="34" charset="0"/>
            </a:endParaRPr>
          </a:p>
        </p:txBody>
      </p:sp>
      <p:sp>
        <p:nvSpPr>
          <p:cNvPr id="24" name="Oval 237"/>
          <p:cNvSpPr>
            <a:spLocks noChangeArrowheads="1"/>
          </p:cNvSpPr>
          <p:nvPr/>
        </p:nvSpPr>
        <p:spPr bwMode="gray">
          <a:xfrm>
            <a:off x="2631689" y="5990486"/>
            <a:ext cx="1548031" cy="523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sz="1100">
                <a:latin typeface="+mj-ea"/>
                <a:ea typeface="+mj-ea"/>
              </a:rPr>
              <a:t>RTU Web</a:t>
            </a:r>
            <a:r>
              <a:rPr lang="ko-KR" altLang="en-US" sz="1100">
                <a:latin typeface="+mj-ea"/>
                <a:ea typeface="+mj-ea"/>
              </a:rPr>
              <a:t>을 통한</a:t>
            </a:r>
            <a:endParaRPr lang="en-US" altLang="ko-KR" sz="1100">
              <a:latin typeface="+mj-ea"/>
              <a:ea typeface="+mj-ea"/>
            </a:endParaRPr>
          </a:p>
          <a:p>
            <a:r>
              <a:rPr lang="ko-KR" altLang="en-US" sz="1100">
                <a:latin typeface="+mj-ea"/>
                <a:ea typeface="+mj-ea"/>
              </a:rPr>
              <a:t>단독 </a:t>
            </a:r>
            <a:r>
              <a:rPr lang="en-US" altLang="ko-KR" sz="1100">
                <a:latin typeface="+mj-ea"/>
                <a:ea typeface="+mj-ea"/>
              </a:rPr>
              <a:t>FMS </a:t>
            </a:r>
            <a:r>
              <a:rPr lang="ko-KR" altLang="en-US" sz="1100">
                <a:latin typeface="+mj-ea"/>
                <a:ea typeface="+mj-ea"/>
              </a:rPr>
              <a:t>시스템 기능</a:t>
            </a: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25" name="Oval 331"/>
          <p:cNvSpPr>
            <a:spLocks noChangeArrowheads="1"/>
          </p:cNvSpPr>
          <p:nvPr/>
        </p:nvSpPr>
        <p:spPr bwMode="gray">
          <a:xfrm>
            <a:off x="2632682" y="5577506"/>
            <a:ext cx="1547147" cy="329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500">
                <a:solidFill>
                  <a:srgbClr val="FFFFFF"/>
                </a:solidFill>
                <a:latin typeface="Bebas Neue" panose="020B0506020202020201" pitchFamily="34" charset="0"/>
              </a:rPr>
              <a:t>RTU </a:t>
            </a:r>
            <a:r>
              <a:rPr lang="ko-KR" altLang="en-US" sz="1500">
                <a:solidFill>
                  <a:srgbClr val="FFFFFF"/>
                </a:solidFill>
                <a:latin typeface="Bebas Neue" panose="020B0506020202020201" pitchFamily="34" charset="0"/>
              </a:rPr>
              <a:t>단독 운영 </a:t>
            </a:r>
            <a:endParaRPr lang="en-US" altLang="en-US" sz="1500" dirty="0">
              <a:solidFill>
                <a:srgbClr val="FFFFFF"/>
              </a:solidFill>
              <a:latin typeface="Bebas Neue" panose="020B0506020202020201" pitchFamily="34" charset="0"/>
            </a:endParaRPr>
          </a:p>
        </p:txBody>
      </p:sp>
      <p:sp>
        <p:nvSpPr>
          <p:cNvPr id="26" name="Oval 237"/>
          <p:cNvSpPr>
            <a:spLocks noChangeArrowheads="1"/>
          </p:cNvSpPr>
          <p:nvPr/>
        </p:nvSpPr>
        <p:spPr bwMode="gray">
          <a:xfrm>
            <a:off x="4277291" y="5981320"/>
            <a:ext cx="1548031" cy="523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altLang="ko-KR" sz="1100">
                <a:latin typeface="+mj-ea"/>
                <a:ea typeface="+mj-ea"/>
              </a:rPr>
              <a:t>RS-232 , RS-485</a:t>
            </a:r>
          </a:p>
          <a:p>
            <a:r>
              <a:rPr lang="en-US" altLang="ko-KR" sz="1100">
                <a:latin typeface="+mj-ea"/>
                <a:ea typeface="+mj-ea"/>
              </a:rPr>
              <a:t>Modbus, Modbus-TCP</a:t>
            </a:r>
          </a:p>
          <a:p>
            <a:r>
              <a:rPr lang="en-US" altLang="ko-KR" sz="1100">
                <a:latin typeface="+mj-ea"/>
                <a:ea typeface="+mj-ea"/>
              </a:rPr>
              <a:t>SNMP</a:t>
            </a:r>
            <a:r>
              <a:rPr lang="ko-KR" altLang="en-US" sz="1100">
                <a:latin typeface="+mj-ea"/>
                <a:ea typeface="+mj-ea"/>
              </a:rPr>
              <a:t> </a:t>
            </a: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30" name="Oval 331"/>
          <p:cNvSpPr>
            <a:spLocks noChangeArrowheads="1"/>
          </p:cNvSpPr>
          <p:nvPr/>
        </p:nvSpPr>
        <p:spPr bwMode="gray">
          <a:xfrm>
            <a:off x="4278284" y="5568340"/>
            <a:ext cx="1547147" cy="329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500">
                <a:solidFill>
                  <a:srgbClr val="FFFFFF"/>
                </a:solidFill>
                <a:latin typeface="Bebas Neue" panose="020B0506020202020201" pitchFamily="34" charset="0"/>
              </a:rPr>
              <a:t>다양한 통신 처리 </a:t>
            </a:r>
            <a:endParaRPr lang="en-US" altLang="en-US" sz="1500" dirty="0">
              <a:solidFill>
                <a:srgbClr val="FFFFFF"/>
              </a:solidFill>
              <a:latin typeface="Bebas Neue" panose="020B0506020202020201" pitchFamily="34" charset="0"/>
            </a:endParaRPr>
          </a:p>
        </p:txBody>
      </p:sp>
      <p:sp>
        <p:nvSpPr>
          <p:cNvPr id="31" name="Oval 237"/>
          <p:cNvSpPr>
            <a:spLocks noChangeArrowheads="1"/>
          </p:cNvSpPr>
          <p:nvPr/>
        </p:nvSpPr>
        <p:spPr bwMode="gray">
          <a:xfrm>
            <a:off x="7578943" y="5966528"/>
            <a:ext cx="1548031" cy="523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ko-KR" altLang="en-US" sz="1100" smtClean="0">
                <a:latin typeface="+mj-ea"/>
                <a:ea typeface="+mj-ea"/>
              </a:rPr>
              <a:t>최소한의 개발 기간을</a:t>
            </a:r>
            <a:endParaRPr lang="en-US" altLang="ko-KR" sz="1100" smtClean="0">
              <a:latin typeface="+mj-ea"/>
              <a:ea typeface="+mj-ea"/>
            </a:endParaRPr>
          </a:p>
          <a:p>
            <a:r>
              <a:rPr lang="ko-KR" altLang="en-US" sz="1100" smtClean="0">
                <a:latin typeface="+mj-ea"/>
                <a:ea typeface="+mj-ea"/>
              </a:rPr>
              <a:t>통한 타 </a:t>
            </a:r>
            <a:r>
              <a:rPr lang="en-US" altLang="ko-KR" sz="1100" smtClean="0">
                <a:latin typeface="+mj-ea"/>
                <a:ea typeface="+mj-ea"/>
              </a:rPr>
              <a:t>FMS </a:t>
            </a:r>
            <a:r>
              <a:rPr lang="ko-KR" altLang="en-US" sz="1100" smtClean="0">
                <a:latin typeface="+mj-ea"/>
                <a:ea typeface="+mj-ea"/>
              </a:rPr>
              <a:t>연동</a:t>
            </a:r>
            <a:endParaRPr lang="en-US" altLang="ko-KR" sz="1100">
              <a:latin typeface="+mj-ea"/>
              <a:ea typeface="+mj-ea"/>
            </a:endParaRPr>
          </a:p>
          <a:p>
            <a:r>
              <a:rPr lang="en-US" sz="800" smtClean="0">
                <a:latin typeface="+mj-ea"/>
                <a:ea typeface="+mj-ea"/>
              </a:rPr>
              <a:t>(</a:t>
            </a:r>
            <a:r>
              <a:rPr lang="ko-KR" altLang="en-US" sz="800" smtClean="0">
                <a:latin typeface="+mj-ea"/>
                <a:ea typeface="+mj-ea"/>
              </a:rPr>
              <a:t>자사 </a:t>
            </a:r>
            <a:r>
              <a:rPr lang="en-US" altLang="ko-KR" sz="800" smtClean="0">
                <a:latin typeface="+mj-ea"/>
                <a:ea typeface="+mj-ea"/>
              </a:rPr>
              <a:t>TCP </a:t>
            </a:r>
            <a:r>
              <a:rPr lang="ko-KR" altLang="en-US" sz="800" smtClean="0">
                <a:latin typeface="+mj-ea"/>
                <a:ea typeface="+mj-ea"/>
              </a:rPr>
              <a:t>프로토콜 사용시</a:t>
            </a:r>
            <a:r>
              <a:rPr lang="en-US" altLang="ko-KR" sz="800" smtClean="0">
                <a:latin typeface="+mj-ea"/>
                <a:ea typeface="+mj-ea"/>
              </a:rPr>
              <a:t>)</a:t>
            </a:r>
            <a:endParaRPr lang="en-US" sz="800" dirty="0">
              <a:latin typeface="+mj-ea"/>
              <a:ea typeface="+mj-ea"/>
            </a:endParaRPr>
          </a:p>
        </p:txBody>
      </p:sp>
      <p:sp>
        <p:nvSpPr>
          <p:cNvPr id="32" name="Oval 331"/>
          <p:cNvSpPr>
            <a:spLocks noChangeArrowheads="1"/>
          </p:cNvSpPr>
          <p:nvPr/>
        </p:nvSpPr>
        <p:spPr bwMode="gray">
          <a:xfrm>
            <a:off x="7579936" y="5553548"/>
            <a:ext cx="1547147" cy="329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타 </a:t>
            </a:r>
            <a:r>
              <a:rPr lang="en-US" altLang="ko-KR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FMS</a:t>
            </a:r>
            <a:r>
              <a:rPr lang="ko-KR" altLang="en-US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 시스템 연동 </a:t>
            </a:r>
            <a:endParaRPr lang="en-US" altLang="en-US" sz="1500" dirty="0">
              <a:solidFill>
                <a:srgbClr val="FFFFFF"/>
              </a:solidFill>
              <a:latin typeface="Bebas Neue" panose="020B0506020202020201" pitchFamily="34" charset="0"/>
            </a:endParaRPr>
          </a:p>
        </p:txBody>
      </p:sp>
      <p:sp>
        <p:nvSpPr>
          <p:cNvPr id="33" name="Oval 237"/>
          <p:cNvSpPr>
            <a:spLocks noChangeArrowheads="1"/>
          </p:cNvSpPr>
          <p:nvPr/>
        </p:nvSpPr>
        <p:spPr bwMode="gray">
          <a:xfrm>
            <a:off x="5886845" y="5978948"/>
            <a:ext cx="1548031" cy="523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ko-KR" altLang="en-US" sz="1100" smtClean="0">
                <a:latin typeface="+mj-ea"/>
                <a:ea typeface="+mj-ea"/>
              </a:rPr>
              <a:t>다양한 </a:t>
            </a:r>
            <a:r>
              <a:rPr lang="en-US" altLang="ko-KR" sz="1100" smtClean="0">
                <a:latin typeface="+mj-ea"/>
                <a:ea typeface="+mj-ea"/>
              </a:rPr>
              <a:t>IoT </a:t>
            </a:r>
            <a:r>
              <a:rPr lang="ko-KR" altLang="en-US" sz="1100" smtClean="0">
                <a:latin typeface="+mj-ea"/>
                <a:ea typeface="+mj-ea"/>
              </a:rPr>
              <a:t>센서의 </a:t>
            </a:r>
            <a:endParaRPr lang="en-US" altLang="ko-KR" sz="1100" smtClean="0">
              <a:latin typeface="+mj-ea"/>
              <a:ea typeface="+mj-ea"/>
            </a:endParaRPr>
          </a:p>
          <a:p>
            <a:r>
              <a:rPr lang="ko-KR" altLang="en-US" sz="1100" smtClean="0">
                <a:latin typeface="+mj-ea"/>
                <a:ea typeface="+mj-ea"/>
              </a:rPr>
              <a:t>빠른 이식 </a:t>
            </a:r>
            <a:endParaRPr lang="en-US" sz="1100" dirty="0">
              <a:latin typeface="+mj-ea"/>
              <a:ea typeface="+mj-ea"/>
            </a:endParaRPr>
          </a:p>
        </p:txBody>
      </p:sp>
      <p:sp>
        <p:nvSpPr>
          <p:cNvPr id="34" name="Oval 331"/>
          <p:cNvSpPr>
            <a:spLocks noChangeArrowheads="1"/>
          </p:cNvSpPr>
          <p:nvPr/>
        </p:nvSpPr>
        <p:spPr bwMode="gray">
          <a:xfrm>
            <a:off x="5887838" y="5565968"/>
            <a:ext cx="1547147" cy="329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빠른 </a:t>
            </a:r>
            <a:r>
              <a:rPr lang="en-US" altLang="ko-KR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iot </a:t>
            </a:r>
            <a:r>
              <a:rPr lang="ko-KR" altLang="en-US" sz="1500" smtClean="0">
                <a:solidFill>
                  <a:srgbClr val="FFFFFF"/>
                </a:solidFill>
                <a:latin typeface="Bebas Neue" panose="020B0506020202020201" pitchFamily="34" charset="0"/>
              </a:rPr>
              <a:t>센서연동 </a:t>
            </a:r>
            <a:endParaRPr lang="en-US" altLang="en-US" sz="1500" dirty="0">
              <a:solidFill>
                <a:srgbClr val="FFFFFF"/>
              </a:solidFill>
              <a:latin typeface="Bebas Neue" panose="020B0506020202020201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7879" y="4942299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4725" y="5008073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장점 </a:t>
            </a:r>
            <a:endParaRPr lang="ko-KR" altLang="en-US" sz="1400" dirty="0"/>
          </a:p>
        </p:txBody>
      </p:sp>
      <p:pic>
        <p:nvPicPr>
          <p:cNvPr id="37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4980302"/>
            <a:ext cx="268550" cy="394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19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66651" y="2865133"/>
            <a:ext cx="7254240" cy="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873274" y="4972615"/>
            <a:ext cx="6347617" cy="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71" y="3566432"/>
            <a:ext cx="1775509" cy="436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76" y="5337403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75" y="5330087"/>
            <a:ext cx="356700" cy="35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56" y="5862007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36" y="5864229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75" y="5880165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82" y="5874596"/>
            <a:ext cx="356700" cy="356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36" y="5320903"/>
            <a:ext cx="356700" cy="356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17" y="5324721"/>
            <a:ext cx="356700" cy="356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01" y="5865930"/>
            <a:ext cx="360000" cy="3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01" y="5338443"/>
            <a:ext cx="360000" cy="3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5" y="5337403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84" y="5885212"/>
            <a:ext cx="356700" cy="356700"/>
          </a:xfrm>
          <a:prstGeom prst="rect">
            <a:avLst/>
          </a:prstGeom>
        </p:spPr>
      </p:pic>
      <p:grpSp>
        <p:nvGrpSpPr>
          <p:cNvPr id="18" name="Group 4"/>
          <p:cNvGrpSpPr/>
          <p:nvPr/>
        </p:nvGrpSpPr>
        <p:grpSpPr bwMode="gray">
          <a:xfrm>
            <a:off x="6902418" y="1920413"/>
            <a:ext cx="2587078" cy="714444"/>
            <a:chOff x="540000" y="1839000"/>
            <a:chExt cx="3448988" cy="1001573"/>
          </a:xfrm>
        </p:grpSpPr>
        <p:sp>
          <p:nvSpPr>
            <p:cNvPr id="19" name="Text Box"/>
            <p:cNvSpPr txBox="1">
              <a:spLocks noChangeArrowheads="1"/>
            </p:cNvSpPr>
            <p:nvPr/>
          </p:nvSpPr>
          <p:spPr bwMode="gray">
            <a:xfrm>
              <a:off x="748989" y="1839000"/>
              <a:ext cx="3239999" cy="82800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noAutofit/>
            </a:bodyPr>
            <a:lstStyle/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400" b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중앙 관제 서버 </a:t>
              </a:r>
              <a:r>
                <a:rPr lang="ko-KR" altLang="en-US" sz="140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</a:p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센서  상태 표시</a:t>
              </a: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,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장애 </a:t>
              </a: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,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제어 요청</a:t>
              </a: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,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정보 저장</a:t>
              </a:r>
              <a:endParaRPr lang="en-US" altLang="ko-KR" sz="1000" smtClean="0">
                <a:solidFill>
                  <a:srgbClr val="7F7F7F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20" name="Gerade Verbindung"/>
            <p:cNvCxnSpPr/>
            <p:nvPr/>
          </p:nvCxnSpPr>
          <p:spPr bwMode="gray">
            <a:xfrm>
              <a:off x="540000" y="2840573"/>
              <a:ext cx="3420000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</p:grpSp>
      <p:grpSp>
        <p:nvGrpSpPr>
          <p:cNvPr id="21" name="Group 4"/>
          <p:cNvGrpSpPr/>
          <p:nvPr/>
        </p:nvGrpSpPr>
        <p:grpSpPr bwMode="gray">
          <a:xfrm>
            <a:off x="6993797" y="3532342"/>
            <a:ext cx="2477492" cy="714445"/>
            <a:chOff x="540000" y="1838999"/>
            <a:chExt cx="3442524" cy="1001574"/>
          </a:xfrm>
        </p:grpSpPr>
        <p:sp>
          <p:nvSpPr>
            <p:cNvPr id="22" name="Text Box"/>
            <p:cNvSpPr txBox="1">
              <a:spLocks noChangeArrowheads="1"/>
            </p:cNvSpPr>
            <p:nvPr/>
          </p:nvSpPr>
          <p:spPr bwMode="gray">
            <a:xfrm>
              <a:off x="742524" y="1838999"/>
              <a:ext cx="3240000" cy="828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noAutofit/>
            </a:bodyPr>
            <a:lstStyle/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400" b="1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데이터수집</a:t>
              </a:r>
              <a:r>
                <a:rPr lang="en-US" altLang="ko-KR" sz="1400" b="1">
                  <a:latin typeface="Rix고딕 M" panose="02020603020101020101" pitchFamily="18" charset="-127"/>
                  <a:ea typeface="Rix고딕 M" panose="02020603020101020101" pitchFamily="18" charset="-127"/>
                </a:rPr>
                <a:t>/</a:t>
              </a:r>
              <a:r>
                <a:rPr lang="ko-KR" altLang="en-US" sz="1400" b="1">
                  <a:latin typeface="Rix고딕 M" panose="02020603020101020101" pitchFamily="18" charset="-127"/>
                  <a:ea typeface="Rix고딕 M" panose="02020603020101020101" pitchFamily="18" charset="-127"/>
                </a:rPr>
                <a:t>제어 장치  </a:t>
              </a:r>
              <a:r>
                <a:rPr lang="en-US" altLang="ko-KR" sz="1400" b="1">
                  <a:latin typeface="Rix고딕 M" panose="02020603020101020101" pitchFamily="18" charset="-127"/>
                  <a:ea typeface="Rix고딕 M" panose="02020603020101020101" pitchFamily="18" charset="-127"/>
                </a:rPr>
                <a:t>(RTU)</a:t>
              </a:r>
            </a:p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센서 정보의 수집 </a:t>
              </a: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/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제어  </a:t>
              </a: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/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장애 판단 </a:t>
              </a:r>
              <a:endParaRPr lang="en-US" altLang="ko-KR" sz="1000" smtClean="0">
                <a:solidFill>
                  <a:srgbClr val="7F7F7F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en-US" altLang="ko-KR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/ </a:t>
              </a: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서버와의 연동 </a:t>
              </a:r>
              <a:endParaRPr lang="en-US" sz="1000">
                <a:solidFill>
                  <a:srgbClr val="7F7F7F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23" name="Gerade Verbindung"/>
            <p:cNvCxnSpPr/>
            <p:nvPr/>
          </p:nvCxnSpPr>
          <p:spPr bwMode="gray">
            <a:xfrm>
              <a:off x="540000" y="2840573"/>
              <a:ext cx="3420000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</p:grpSp>
      <p:grpSp>
        <p:nvGrpSpPr>
          <p:cNvPr id="24" name="Group 4"/>
          <p:cNvGrpSpPr/>
          <p:nvPr/>
        </p:nvGrpSpPr>
        <p:grpSpPr bwMode="gray">
          <a:xfrm>
            <a:off x="6993797" y="5633598"/>
            <a:ext cx="2565334" cy="714445"/>
            <a:chOff x="540000" y="1838999"/>
            <a:chExt cx="3420000" cy="1001574"/>
          </a:xfrm>
        </p:grpSpPr>
        <p:sp>
          <p:nvSpPr>
            <p:cNvPr id="25" name="Text Box"/>
            <p:cNvSpPr txBox="1">
              <a:spLocks noChangeArrowheads="1"/>
            </p:cNvSpPr>
            <p:nvPr/>
          </p:nvSpPr>
          <p:spPr bwMode="gray">
            <a:xfrm>
              <a:off x="690936" y="1838999"/>
              <a:ext cx="3239999" cy="828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noAutofit/>
            </a:bodyPr>
            <a:lstStyle/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400" b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센서 </a:t>
              </a:r>
              <a:r>
                <a:rPr lang="en-US" altLang="ko-KR" sz="1400" b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- </a:t>
              </a:r>
              <a:r>
                <a:rPr lang="ko-KR" altLang="en-US" sz="1400" b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장비</a:t>
              </a:r>
              <a:endParaRPr lang="en-US" altLang="ko-KR" sz="1400" b="1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r" defTabSz="801688">
                <a:lnSpc>
                  <a:spcPct val="90000"/>
                </a:lnSpc>
                <a:spcAft>
                  <a:spcPts val="1000"/>
                </a:spcAft>
              </a:pPr>
              <a:r>
                <a:rPr lang="ko-KR" altLang="en-US" sz="1000" smtClean="0">
                  <a:solidFill>
                    <a:srgbClr val="7F7F7F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환경 데이터 검출</a:t>
              </a:r>
              <a:endParaRPr lang="en-US" sz="1000">
                <a:solidFill>
                  <a:srgbClr val="7F7F7F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cxnSp>
          <p:nvCxnSpPr>
            <p:cNvPr id="26" name="Gerade Verbindung"/>
            <p:cNvCxnSpPr/>
            <p:nvPr/>
          </p:nvCxnSpPr>
          <p:spPr bwMode="gray">
            <a:xfrm>
              <a:off x="540000" y="2840573"/>
              <a:ext cx="3420000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</p:grpSp>
      <p:pic>
        <p:nvPicPr>
          <p:cNvPr id="27" name="Picture 2" descr="http://www.rw-designer.com/icon-image/7507-256x256x32.png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545669" y="1579277"/>
            <a:ext cx="991819" cy="991819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6" y="1687428"/>
            <a:ext cx="1159127" cy="71444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682798" y="243259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모니터링 </a:t>
            </a:r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PC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30" name="왼쪽/오른쪽 화살표 29"/>
          <p:cNvSpPr/>
          <p:nvPr/>
        </p:nvSpPr>
        <p:spPr>
          <a:xfrm>
            <a:off x="2137647" y="1901976"/>
            <a:ext cx="1100241" cy="313752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/오른쪽 화살표 30"/>
          <p:cNvSpPr/>
          <p:nvPr/>
        </p:nvSpPr>
        <p:spPr>
          <a:xfrm rot="16200000">
            <a:off x="3506248" y="2944203"/>
            <a:ext cx="862525" cy="313752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 rot="16200000">
            <a:off x="2991905" y="4481285"/>
            <a:ext cx="1206684" cy="313752"/>
          </a:xfrm>
          <a:prstGeom prst="leftRightArrow">
            <a:avLst/>
          </a:prstGeom>
          <a:solidFill>
            <a:srgbClr val="31B16E"/>
          </a:solidFill>
          <a:ln>
            <a:solidFill>
              <a:srgbClr val="128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/오른쪽 화살표 32"/>
          <p:cNvSpPr/>
          <p:nvPr/>
        </p:nvSpPr>
        <p:spPr>
          <a:xfrm rot="2668714">
            <a:off x="1909002" y="2773096"/>
            <a:ext cx="1565254" cy="313752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07163" y="5046172"/>
            <a:ext cx="682148" cy="693132"/>
            <a:chOff x="7026730" y="3788512"/>
            <a:chExt cx="792296" cy="99715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026730" y="3788512"/>
              <a:ext cx="541020" cy="548298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7031168" y="4356925"/>
              <a:ext cx="787858" cy="428746"/>
            </a:xfrm>
            <a:prstGeom prst="rect">
              <a:avLst/>
            </a:prstGeom>
            <a:solidFill>
              <a:srgbClr val="F8F8F8"/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카메라</a:t>
              </a:r>
              <a:endParaRPr lang="ko-KR" altLang="en-US" sz="1000" b="1" dirty="0">
                <a:solidFill>
                  <a:schemeClr val="tx1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9"/>
          <a:srcRect t="38120" b="38377"/>
          <a:stretch/>
        </p:blipFill>
        <p:spPr>
          <a:xfrm>
            <a:off x="770169" y="3717499"/>
            <a:ext cx="1103105" cy="197229"/>
          </a:xfrm>
          <a:prstGeom prst="rect">
            <a:avLst/>
          </a:prstGeom>
        </p:spPr>
      </p:pic>
      <p:sp>
        <p:nvSpPr>
          <p:cNvPr id="38" name="위쪽/아래쪽 화살표 37"/>
          <p:cNvSpPr/>
          <p:nvPr/>
        </p:nvSpPr>
        <p:spPr>
          <a:xfrm>
            <a:off x="1164209" y="3996689"/>
            <a:ext cx="232902" cy="975925"/>
          </a:xfrm>
          <a:prstGeom prst="upDownArrow">
            <a:avLst/>
          </a:prstGeom>
          <a:solidFill>
            <a:srgbClr val="31B16E"/>
          </a:solidFill>
          <a:ln>
            <a:solidFill>
              <a:srgbClr val="128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위쪽/아래쪽 화살표 38"/>
          <p:cNvSpPr/>
          <p:nvPr/>
        </p:nvSpPr>
        <p:spPr>
          <a:xfrm>
            <a:off x="1164209" y="2708002"/>
            <a:ext cx="232902" cy="92753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76141" y="368915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NVR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34526" y="2083051"/>
            <a:ext cx="103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Database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2" name="왼쪽/오른쪽 화살표 51"/>
          <p:cNvSpPr/>
          <p:nvPr/>
        </p:nvSpPr>
        <p:spPr>
          <a:xfrm>
            <a:off x="4532421" y="3590400"/>
            <a:ext cx="575139" cy="313752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515063" y="3321097"/>
            <a:ext cx="49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Web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RTU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구성도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1525" y="971932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0" cstate="print">
            <a:lum contrast="20000"/>
          </a:blip>
          <a:srcRect/>
          <a:stretch>
            <a:fillRect/>
          </a:stretch>
        </p:blipFill>
        <p:spPr bwMode="auto">
          <a:xfrm>
            <a:off x="551259" y="1009935"/>
            <a:ext cx="268550" cy="394110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848371" y="1037706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/>
              <a:t>RTU </a:t>
            </a:r>
            <a:r>
              <a:rPr lang="ko-KR" altLang="en-US" sz="1400" smtClean="0"/>
              <a:t>시스템 구성도 </a:t>
            </a:r>
            <a:endParaRPr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166643" y="3214037"/>
            <a:ext cx="1768220" cy="1131114"/>
            <a:chOff x="5166643" y="3214037"/>
            <a:chExt cx="1768220" cy="1131114"/>
          </a:xfrm>
        </p:grpSpPr>
        <p:sp>
          <p:nvSpPr>
            <p:cNvPr id="50" name="직사각형 49"/>
            <p:cNvSpPr/>
            <p:nvPr/>
          </p:nvSpPr>
          <p:spPr>
            <a:xfrm>
              <a:off x="5166643" y="3214037"/>
              <a:ext cx="1768220" cy="11311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나눔고딕 Bold" pitchFamily="50" charset="-127"/>
                <a:ea typeface="나눔고딕 Bold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237649" y="3276253"/>
              <a:ext cx="1585177" cy="990242"/>
              <a:chOff x="641888" y="1809350"/>
              <a:chExt cx="5075069" cy="2747466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0" t="17368" r="87644" b="36315"/>
              <a:stretch/>
            </p:blipFill>
            <p:spPr>
              <a:xfrm>
                <a:off x="641888" y="1892518"/>
                <a:ext cx="720080" cy="2664297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1060" y="1809350"/>
                <a:ext cx="4405897" cy="27474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793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0" y="1619622"/>
            <a:ext cx="5934075" cy="475297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RTU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구성도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1525" y="971932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551259" y="1009935"/>
            <a:ext cx="268550" cy="394110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848371" y="1037706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센서 연동 구성도 </a:t>
            </a:r>
            <a:endParaRPr lang="ko-KR" altLang="en-US" sz="1400" dirty="0"/>
          </a:p>
        </p:txBody>
      </p:sp>
      <p:pic>
        <p:nvPicPr>
          <p:cNvPr id="26" name="_x38911064" descr="EMB00000a500ca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25" y="4131899"/>
            <a:ext cx="1584175" cy="4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7" y="2844205"/>
            <a:ext cx="360000" cy="36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53" y="1692117"/>
            <a:ext cx="360000" cy="36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77" y="2919553"/>
            <a:ext cx="356700" cy="35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10" y="1653845"/>
            <a:ext cx="356700" cy="3567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66" y="2010545"/>
            <a:ext cx="356700" cy="3567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63" y="4068341"/>
            <a:ext cx="360000" cy="3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1443" y="2410721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온</a:t>
            </a:r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/</a:t>
            </a:r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습도 측정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2807" y="241072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출입문 감지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38936" y="3600118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화재 감지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76794" y="4758925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열 감지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7113" y="3600117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전원 제어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3750" y="4746682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냉방기 제어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95" y="5292477"/>
            <a:ext cx="360000" cy="360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39113" y="5970985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누수 감지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48203" y="600846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UPS </a:t>
            </a:r>
            <a:r>
              <a:rPr lang="ko-KR" altLang="en-US" sz="1200" b="1" smtClean="0">
                <a:latin typeface="Rix고딕 M" panose="02020603020101020101" pitchFamily="18" charset="-127"/>
                <a:ea typeface="Rix고딕 M" panose="02020603020101020101" pitchFamily="18" charset="-127"/>
              </a:rPr>
              <a:t>상태 감지</a:t>
            </a:r>
            <a:endParaRPr lang="ko-KR" altLang="en-US" sz="1200" b="1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63220" y="5299941"/>
            <a:ext cx="399391" cy="403466"/>
            <a:chOff x="878820" y="4139207"/>
            <a:chExt cx="933450" cy="9429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8820" y="4139207"/>
              <a:ext cx="933450" cy="942975"/>
            </a:xfrm>
            <a:prstGeom prst="rect">
              <a:avLst/>
            </a:prstGeom>
          </p:spPr>
        </p:pic>
        <p:grpSp>
          <p:nvGrpSpPr>
            <p:cNvPr id="49" name="Gruppieren 37"/>
            <p:cNvGrpSpPr/>
            <p:nvPr/>
          </p:nvGrpSpPr>
          <p:grpSpPr bwMode="gray">
            <a:xfrm>
              <a:off x="1107452" y="4338267"/>
              <a:ext cx="412095" cy="551530"/>
              <a:chOff x="-7727950" y="4392613"/>
              <a:chExt cx="287337" cy="288925"/>
            </a:xfrm>
          </p:grpSpPr>
          <p:sp>
            <p:nvSpPr>
              <p:cNvPr id="50" name="Freeform 253"/>
              <p:cNvSpPr>
                <a:spLocks/>
              </p:cNvSpPr>
              <p:nvPr/>
            </p:nvSpPr>
            <p:spPr bwMode="gray">
              <a:xfrm>
                <a:off x="-7653338" y="4392613"/>
                <a:ext cx="212725" cy="214313"/>
              </a:xfrm>
              <a:custGeom>
                <a:avLst/>
                <a:gdLst>
                  <a:gd name="T0" fmla="*/ 43 w 57"/>
                  <a:gd name="T1" fmla="*/ 54 h 57"/>
                  <a:gd name="T2" fmla="*/ 37 w 57"/>
                  <a:gd name="T3" fmla="*/ 48 h 57"/>
                  <a:gd name="T4" fmla="*/ 40 w 57"/>
                  <a:gd name="T5" fmla="*/ 45 h 57"/>
                  <a:gd name="T6" fmla="*/ 42 w 57"/>
                  <a:gd name="T7" fmla="*/ 19 h 57"/>
                  <a:gd name="T8" fmla="*/ 57 w 57"/>
                  <a:gd name="T9" fmla="*/ 4 h 57"/>
                  <a:gd name="T10" fmla="*/ 57 w 57"/>
                  <a:gd name="T11" fmla="*/ 3 h 57"/>
                  <a:gd name="T12" fmla="*/ 54 w 57"/>
                  <a:gd name="T13" fmla="*/ 0 h 57"/>
                  <a:gd name="T14" fmla="*/ 53 w 57"/>
                  <a:gd name="T15" fmla="*/ 0 h 57"/>
                  <a:gd name="T16" fmla="*/ 38 w 57"/>
                  <a:gd name="T17" fmla="*/ 15 h 57"/>
                  <a:gd name="T18" fmla="*/ 12 w 57"/>
                  <a:gd name="T19" fmla="*/ 17 h 57"/>
                  <a:gd name="T20" fmla="*/ 9 w 57"/>
                  <a:gd name="T21" fmla="*/ 20 h 57"/>
                  <a:gd name="T22" fmla="*/ 3 w 57"/>
                  <a:gd name="T23" fmla="*/ 14 h 57"/>
                  <a:gd name="T24" fmla="*/ 2 w 57"/>
                  <a:gd name="T25" fmla="*/ 14 h 57"/>
                  <a:gd name="T26" fmla="*/ 0 w 57"/>
                  <a:gd name="T27" fmla="*/ 16 h 57"/>
                  <a:gd name="T28" fmla="*/ 0 w 57"/>
                  <a:gd name="T29" fmla="*/ 17 h 57"/>
                  <a:gd name="T30" fmla="*/ 7 w 57"/>
                  <a:gd name="T31" fmla="*/ 24 h 57"/>
                  <a:gd name="T32" fmla="*/ 33 w 57"/>
                  <a:gd name="T33" fmla="*/ 50 h 57"/>
                  <a:gd name="T34" fmla="*/ 40 w 57"/>
                  <a:gd name="T35" fmla="*/ 57 h 57"/>
                  <a:gd name="T36" fmla="*/ 41 w 57"/>
                  <a:gd name="T37" fmla="*/ 57 h 57"/>
                  <a:gd name="T38" fmla="*/ 43 w 57"/>
                  <a:gd name="T39" fmla="*/ 55 h 57"/>
                  <a:gd name="T40" fmla="*/ 43 w 57"/>
                  <a:gd name="T41" fmla="*/ 5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7" h="57">
                    <a:moveTo>
                      <a:pt x="43" y="54"/>
                    </a:move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9" y="46"/>
                      <a:pt x="40" y="45"/>
                    </a:cubicBezTo>
                    <a:cubicBezTo>
                      <a:pt x="48" y="38"/>
                      <a:pt x="48" y="27"/>
                      <a:pt x="42" y="19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3"/>
                      <a:pt x="57" y="3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3" y="0"/>
                      <a:pt x="53" y="0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0" y="9"/>
                      <a:pt x="19" y="10"/>
                      <a:pt x="12" y="17"/>
                    </a:cubicBezTo>
                    <a:cubicBezTo>
                      <a:pt x="11" y="18"/>
                      <a:pt x="9" y="20"/>
                      <a:pt x="9" y="2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7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4"/>
                      <a:pt x="43" y="5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63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17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71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3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1" name="Freeform 254"/>
              <p:cNvSpPr>
                <a:spLocks/>
              </p:cNvSpPr>
              <p:nvPr/>
            </p:nvSpPr>
            <p:spPr bwMode="gray">
              <a:xfrm>
                <a:off x="-7727950" y="4464050"/>
                <a:ext cx="212725" cy="217488"/>
              </a:xfrm>
              <a:custGeom>
                <a:avLst/>
                <a:gdLst>
                  <a:gd name="T0" fmla="*/ 15 w 57"/>
                  <a:gd name="T1" fmla="*/ 3 h 58"/>
                  <a:gd name="T2" fmla="*/ 20 w 57"/>
                  <a:gd name="T3" fmla="*/ 9 h 58"/>
                  <a:gd name="T4" fmla="*/ 17 w 57"/>
                  <a:gd name="T5" fmla="*/ 12 h 58"/>
                  <a:gd name="T6" fmla="*/ 15 w 57"/>
                  <a:gd name="T7" fmla="*/ 39 h 58"/>
                  <a:gd name="T8" fmla="*/ 1 w 57"/>
                  <a:gd name="T9" fmla="*/ 53 h 58"/>
                  <a:gd name="T10" fmla="*/ 1 w 57"/>
                  <a:gd name="T11" fmla="*/ 54 h 58"/>
                  <a:gd name="T12" fmla="*/ 4 w 57"/>
                  <a:gd name="T13" fmla="*/ 57 h 58"/>
                  <a:gd name="T14" fmla="*/ 5 w 57"/>
                  <a:gd name="T15" fmla="*/ 57 h 58"/>
                  <a:gd name="T16" fmla="*/ 19 w 57"/>
                  <a:gd name="T17" fmla="*/ 43 h 58"/>
                  <a:gd name="T18" fmla="*/ 45 w 57"/>
                  <a:gd name="T19" fmla="*/ 40 h 58"/>
                  <a:gd name="T20" fmla="*/ 48 w 57"/>
                  <a:gd name="T21" fmla="*/ 37 h 58"/>
                  <a:gd name="T22" fmla="*/ 55 w 57"/>
                  <a:gd name="T23" fmla="*/ 43 h 58"/>
                  <a:gd name="T24" fmla="*/ 56 w 57"/>
                  <a:gd name="T25" fmla="*/ 43 h 58"/>
                  <a:gd name="T26" fmla="*/ 57 w 57"/>
                  <a:gd name="T27" fmla="*/ 42 h 58"/>
                  <a:gd name="T28" fmla="*/ 57 w 57"/>
                  <a:gd name="T29" fmla="*/ 41 h 58"/>
                  <a:gd name="T30" fmla="*/ 50 w 57"/>
                  <a:gd name="T31" fmla="*/ 33 h 58"/>
                  <a:gd name="T32" fmla="*/ 24 w 57"/>
                  <a:gd name="T33" fmla="*/ 7 h 58"/>
                  <a:gd name="T34" fmla="*/ 17 w 57"/>
                  <a:gd name="T35" fmla="*/ 1 h 58"/>
                  <a:gd name="T36" fmla="*/ 16 w 57"/>
                  <a:gd name="T37" fmla="*/ 1 h 58"/>
                  <a:gd name="T38" fmla="*/ 15 w 57"/>
                  <a:gd name="T39" fmla="*/ 2 h 58"/>
                  <a:gd name="T40" fmla="*/ 15 w 57"/>
                  <a:gd name="T4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7" h="58">
                    <a:moveTo>
                      <a:pt x="15" y="3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18" y="11"/>
                      <a:pt x="17" y="12"/>
                    </a:cubicBezTo>
                    <a:cubicBezTo>
                      <a:pt x="10" y="20"/>
                      <a:pt x="9" y="31"/>
                      <a:pt x="15" y="39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4"/>
                      <a:pt x="0" y="54"/>
                      <a:pt x="1" y="54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8"/>
                      <a:pt x="4" y="58"/>
                      <a:pt x="5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7" y="48"/>
                      <a:pt x="38" y="47"/>
                      <a:pt x="45" y="40"/>
                    </a:cubicBezTo>
                    <a:cubicBezTo>
                      <a:pt x="46" y="39"/>
                      <a:pt x="48" y="37"/>
                      <a:pt x="48" y="37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3"/>
                      <a:pt x="55" y="43"/>
                      <a:pt x="56" y="43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6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3"/>
                      <a:pt x="15" y="3"/>
                      <a:pt x="15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5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09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63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17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71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26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80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234" algn="l" defTabSz="914309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2896931" y="3585397"/>
            <a:ext cx="1411755" cy="49597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91" y="1719457"/>
            <a:ext cx="679948" cy="56101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68" y="4088433"/>
            <a:ext cx="667733" cy="54138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6"/>
          <a:srcRect l="17500" r="12501"/>
          <a:stretch/>
        </p:blipFill>
        <p:spPr>
          <a:xfrm rot="5400000">
            <a:off x="998242" y="3906107"/>
            <a:ext cx="525831" cy="83466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3713" y="1743552"/>
            <a:ext cx="671694" cy="55502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0396" y="5341019"/>
            <a:ext cx="933943" cy="4347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V="1">
            <a:off x="3749814" y="5443458"/>
            <a:ext cx="867621" cy="33234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0"/>
          <a:srcRect l="10890" r="15474"/>
          <a:stretch/>
        </p:blipFill>
        <p:spPr>
          <a:xfrm rot="5400000">
            <a:off x="1048380" y="2771111"/>
            <a:ext cx="500312" cy="79088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70" y="4068341"/>
            <a:ext cx="356700" cy="356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361" y="2955225"/>
            <a:ext cx="765362" cy="4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RTU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구성도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1525" y="971932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51259" y="1009935"/>
            <a:ext cx="268550" cy="394110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848371" y="1037706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 smtClean="0"/>
              <a:t>HW</a:t>
            </a:r>
            <a:r>
              <a:rPr lang="ko-KR" altLang="en-US" sz="1400" smtClean="0"/>
              <a:t> 구성도 </a:t>
            </a:r>
            <a:endParaRPr lang="ko-KR" altLang="en-US" sz="1400" dirty="0"/>
          </a:p>
        </p:txBody>
      </p:sp>
      <p:sp>
        <p:nvSpPr>
          <p:cNvPr id="58" name="직사각형 57"/>
          <p:cNvSpPr/>
          <p:nvPr/>
        </p:nvSpPr>
        <p:spPr>
          <a:xfrm>
            <a:off x="5534287" y="971932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244021" y="1009935"/>
            <a:ext cx="268550" cy="394110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5541133" y="1037706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 smtClean="0"/>
              <a:t>SW</a:t>
            </a:r>
            <a:r>
              <a:rPr lang="ko-KR" altLang="en-US" sz="1400" smtClean="0"/>
              <a:t> 구성도 </a:t>
            </a:r>
            <a:endParaRPr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238750" y="1621559"/>
            <a:ext cx="4424559" cy="3522810"/>
            <a:chOff x="3766420" y="2050645"/>
            <a:chExt cx="5852164" cy="2628743"/>
          </a:xfrm>
        </p:grpSpPr>
        <p:sp>
          <p:nvSpPr>
            <p:cNvPr id="61" name="직사각형 60"/>
            <p:cNvSpPr/>
            <p:nvPr/>
          </p:nvSpPr>
          <p:spPr>
            <a:xfrm>
              <a:off x="3766420" y="2050645"/>
              <a:ext cx="5852164" cy="26287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데이터 </a:t>
              </a:r>
              <a:endParaRPr lang="en-US" altLang="ko-KR" sz="90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algn="ctr"/>
              <a:r>
                <a:rPr lang="ko-KR" altLang="en-US" sz="90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수집 장치</a:t>
              </a:r>
              <a:endParaRPr lang="ko-KR" altLang="en-US" sz="90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75479" y="2124125"/>
              <a:ext cx="1702524" cy="4963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TCP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Client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19521" y="2108340"/>
              <a:ext cx="1367246" cy="4963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TCP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Server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849153" y="2139909"/>
              <a:ext cx="1574089" cy="49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  <a:ea typeface="나눔고딕" panose="020D0604000000000000"/>
                </a:rPr>
                <a:t>TCP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  <a:ea typeface="나눔고딕" panose="020D0604000000000000"/>
                </a:rPr>
                <a:t>Client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  <a:ea typeface="나눔고딕" panose="020D0604000000000000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  <a:ea typeface="나눔고딕" panose="020D060400000000000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62436" y="2106706"/>
              <a:ext cx="760356" cy="18952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Device Interface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346335" y="2705421"/>
              <a:ext cx="831668" cy="496388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Alarm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844797" y="2723377"/>
              <a:ext cx="1574600" cy="496388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Fusing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475478" y="2705421"/>
              <a:ext cx="814776" cy="496388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Config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475477" y="3332431"/>
              <a:ext cx="3211290" cy="346717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Storage 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319521" y="2714402"/>
              <a:ext cx="1386834" cy="496388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Gathering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475477" y="3717153"/>
              <a:ext cx="3230877" cy="3074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  <a:latin typeface="고딕"/>
                </a:rPr>
                <a:t>Storage</a:t>
              </a: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  <a:latin typeface="고딕"/>
                </a:rPr>
                <a:t>(Filesystem or Databse)</a:t>
              </a:r>
              <a:endParaRPr lang="ko-KR" altLang="en-US" sz="900" b="1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844797" y="4114853"/>
              <a:ext cx="5677995" cy="5214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OS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857315" y="3330814"/>
              <a:ext cx="726634" cy="6710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TCP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Server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624785" y="3334075"/>
              <a:ext cx="794609" cy="667836"/>
            </a:xfrm>
            <a:prstGeom prst="rect">
              <a:avLst/>
            </a:prstGeom>
            <a:solidFill>
              <a:srgbClr val="BD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Radio Monitoring</a:t>
              </a:r>
            </a:p>
            <a:p>
              <a:pPr algn="ctr"/>
              <a:r>
                <a:rPr lang="en-US" altLang="ko-KR" sz="900" smtClean="0">
                  <a:solidFill>
                    <a:schemeClr val="tx1"/>
                  </a:solidFill>
                  <a:latin typeface="고딕"/>
                </a:rPr>
                <a:t>Process</a:t>
              </a:r>
              <a:endParaRPr lang="ko-KR" altLang="en-US" sz="900">
                <a:solidFill>
                  <a:schemeClr val="tx1"/>
                </a:solidFill>
                <a:latin typeface="고딕"/>
              </a:endParaRPr>
            </a:p>
          </p:txBody>
        </p:sp>
      </p:grpSp>
      <p:pic>
        <p:nvPicPr>
          <p:cNvPr id="10241" name="_x132338304" descr="EMB00000f6c3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2" y="1587106"/>
            <a:ext cx="4614750" cy="35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RTU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외관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전면 외관</a:t>
            </a:r>
            <a:endParaRPr lang="ko-KR" altLang="en-US" sz="1400" dirty="0"/>
          </a:p>
        </p:txBody>
      </p:sp>
      <p:pic>
        <p:nvPicPr>
          <p:cNvPr id="6145" name="_x38911064" descr="EMB00000a500ca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3" y="1548061"/>
            <a:ext cx="420107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38911064" descr="EMB00000a500ca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66" y="1548061"/>
            <a:ext cx="4159533" cy="8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99844"/>
              </p:ext>
            </p:extLst>
          </p:nvPr>
        </p:nvGraphicFramePr>
        <p:xfrm>
          <a:off x="532219" y="2762492"/>
          <a:ext cx="4154974" cy="175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622"/>
                <a:gridCol w="3168352"/>
              </a:tblGrid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단말기 전원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데이터수집장치 전원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ON/OFF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스위치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데이터수집장치 전원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RUN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데이터수집장치 동작 상태 표시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 1~ 8 LED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DI(Digital Input)1~8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상태 표시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RO 1 ~ 8 LED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RO(Relay Output)1~8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동작 상태 표시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1 ~ 2 LED</a:t>
                      </a:r>
                      <a:endParaRPr lang="ko-KR" altLang="en-US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1~2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 상태 표시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06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LIGHT LED</a:t>
                      </a:r>
                      <a:endParaRPr lang="ko-KR" altLang="en-US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LIGHT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제어상태 표시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LED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양쪽 모서리가 둥근 사각형 21"/>
          <p:cNvSpPr/>
          <p:nvPr/>
        </p:nvSpPr>
        <p:spPr>
          <a:xfrm>
            <a:off x="530470" y="2412157"/>
            <a:ext cx="1007514" cy="323175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구분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1556544" y="2412157"/>
            <a:ext cx="3130649" cy="323175"/>
          </a:xfrm>
          <a:prstGeom prst="round2Same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규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격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019758"/>
              </p:ext>
            </p:extLst>
          </p:nvPr>
        </p:nvGraphicFramePr>
        <p:xfrm>
          <a:off x="5387226" y="2762492"/>
          <a:ext cx="4154974" cy="395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622"/>
                <a:gridCol w="3168352"/>
              </a:tblGrid>
              <a:tr h="126561">
                <a:tc>
                  <a:txBody>
                    <a:bodyPr/>
                    <a:lstStyle/>
                    <a:p>
                      <a:pPr marL="0" indent="0" algn="l" defTabSz="913120" rtl="0" eaLnBrk="1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출입문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출입문 센서 연결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defTabSz="913120" rtl="0" eaLnBrk="1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 3CH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DI(Digital Input) 6,7,8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defTabSz="913120" rtl="0" eaLnBrk="1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DO 8CH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RO(Relayl Output) 1,2,3,4,5,6,7,8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출력 포트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릴레이 출력 방식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defTabSz="913120" rtl="0" eaLnBrk="1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열 감지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열감지 센서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(DI 1)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defTabSz="913120" rtl="0" eaLnBrk="1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연기 감지</a:t>
                      </a:r>
                      <a:endParaRPr lang="en-US" altLang="ko-KR" sz="1000" b="0" kern="1200" spc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연기감지 센서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(DI 2)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8956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누수감지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누수감지 센서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(DI 3)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예비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SPARE DI(DI 4)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입력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607"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RS-485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RS-485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단자 이며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전원감시기 연결 포트로 사용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예비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RS-232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장치 확장용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SPARE RS-232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전등제어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전등 제어용으로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전등 전원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연결 포트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(AC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한선만 연결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VGA PORT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모니터의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D-SUB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케이블 연결용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USB PORT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USB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연결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921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LAN PORT</a:t>
                      </a:r>
                      <a:endParaRPr lang="en-US" altLang="ko-KR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이더넷 연결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17"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리모컨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냉난방 제어용 리모콘 연결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211">
                <a:tc>
                  <a:txBody>
                    <a:bodyPr/>
                    <a:lstStyle/>
                    <a:p>
                      <a:pPr marL="0" indent="0" algn="l" defTabSz="913120" rtl="0" eaLnBrk="1" fontAlgn="base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온습도센서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온습도센서 연결 포트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1396" marR="91396" marT="45604" marB="4560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양쪽 모서리가 둥근 사각형 24"/>
          <p:cNvSpPr/>
          <p:nvPr/>
        </p:nvSpPr>
        <p:spPr>
          <a:xfrm>
            <a:off x="5385477" y="2412157"/>
            <a:ext cx="1007514" cy="323175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구분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6411551" y="2412157"/>
            <a:ext cx="3130649" cy="323175"/>
          </a:xfrm>
          <a:prstGeom prst="round2Same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규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격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528917" y="1011067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238651" y="1049070"/>
            <a:ext cx="268550" cy="39411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535763" y="1076841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ko-KR" altLang="en-US" sz="1400" smtClean="0"/>
              <a:t>후면 외관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281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하드웨어 규격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 smtClean="0"/>
              <a:t>RTU </a:t>
            </a:r>
            <a:r>
              <a:rPr lang="ko-KR" altLang="en-US" sz="1400" smtClean="0"/>
              <a:t>하드웨어 규격 </a:t>
            </a:r>
            <a:endParaRPr lang="ko-KR" altLang="en-US" sz="1400" dirty="0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568551" y="1476078"/>
            <a:ext cx="1050145" cy="323175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장치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1638251" y="1476078"/>
            <a:ext cx="1486002" cy="323175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구분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5094635" y="1476078"/>
            <a:ext cx="3888433" cy="323175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규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격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8005"/>
              </p:ext>
            </p:extLst>
          </p:nvPr>
        </p:nvGraphicFramePr>
        <p:xfrm>
          <a:off x="585690" y="1833634"/>
          <a:ext cx="8397378" cy="4569426"/>
        </p:xfrm>
        <a:graphic>
          <a:graphicData uri="http://schemas.openxmlformats.org/drawingml/2006/table">
            <a:tbl>
              <a:tblPr/>
              <a:tblGrid>
                <a:gridCol w="1072193"/>
                <a:gridCol w="1492536"/>
                <a:gridCol w="1938665"/>
                <a:gridCol w="3893984"/>
              </a:tblGrid>
              <a:tr h="175037">
                <a:tc rowSpan="9">
                  <a:txBody>
                    <a:bodyPr/>
                    <a:lstStyle/>
                    <a:p>
                      <a:pPr marL="0" marR="0" lvl="0" indent="0" algn="ctr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메인 콘솔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Processor System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Max. Speed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2.0 GHz (Quad core)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L2 Cache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 MB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RAM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Max. Capacity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DDR3L Memory 4GB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Graphics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Controller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Intel Gen7 Graphics Engines and media encode/decode engine;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GPUFrequency : 688MHz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VRAM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Shared system memory up to 224 MB SDRAM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VGA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Supports up to 2560x1600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Storage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mSATA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SSD 128GB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Rear I/O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Ethernet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10/100/1000 Mbps; RJ45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USB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4CH (3 x USB 2.0/1 x USB 3.0)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rowSpan="7">
                  <a:txBody>
                    <a:bodyPr/>
                    <a:lstStyle/>
                    <a:p>
                      <a:pPr marL="0" marR="0" lvl="0" indent="0" algn="ctr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 모듈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Processor System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Max. Speed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32-bit 72MHz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Memory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512KByte, SRAM 64Kbytes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Storage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Flash Memory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128M-bit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Rear I/O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Digital Output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Terminal Block (3.81mm) X 8CH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Digital Input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NOMAL Digital Input Terminal Block (3.81 mm) X 4CH;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SENSOR Digital Input TerminalBlock(3.81mm) X 4CH; 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RS-232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TERM 1CH(F/W Upgrade),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리모콘 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CH,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온습도센서 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CH,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전원제어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</a:t>
                      </a: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CH,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TOTAL X 4CH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RS-485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1CH(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전원감시기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</a:t>
                      </a:r>
                      <a:endParaRPr lang="ko-KR" altLang="en-US" sz="9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rowSpan="5">
                  <a:txBody>
                    <a:bodyPr/>
                    <a:lstStyle/>
                    <a:p>
                      <a:pPr marL="0" marR="0" lvl="0" indent="0" algn="ctr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운용 환경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Power Type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AC LOAD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90 VAC to 264 VAC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Power Supplies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SMPS DC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Switching Power Supplies 151W 24V 6.3A W/PFC Function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Temperature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ㅡ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0~60°C(32~140°F) with 0.7m/s air flow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Humidity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ㅡ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10%~80% (No Condensation)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Size (W×H×D)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ㅡ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9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435 X 350 X 88 mm</a:t>
                      </a:r>
                    </a:p>
                  </a:txBody>
                  <a:tcPr marL="35263" marR="35263" marT="9749" marB="97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양쪽 모서리가 둥근 사각형 11"/>
          <p:cNvSpPr/>
          <p:nvPr/>
        </p:nvSpPr>
        <p:spPr>
          <a:xfrm>
            <a:off x="3143807" y="1476053"/>
            <a:ext cx="1931275" cy="323175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항목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7879" y="978231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07613" y="1016234"/>
            <a:ext cx="268550" cy="39411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4155" y="25191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소프트웨어 기능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725" y="1044005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/>
              <a:t>RTU  </a:t>
            </a:r>
            <a:r>
              <a:rPr lang="en-US" altLang="ko-KR" sz="1400" smtClean="0"/>
              <a:t>SW </a:t>
            </a:r>
            <a:r>
              <a:rPr lang="ko-KR" altLang="en-US" sz="1400" smtClean="0"/>
              <a:t>플렛폼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826268"/>
              </p:ext>
            </p:extLst>
          </p:nvPr>
        </p:nvGraphicFramePr>
        <p:xfrm>
          <a:off x="513122" y="1908101"/>
          <a:ext cx="2853321" cy="1643501"/>
        </p:xfrm>
        <a:graphic>
          <a:graphicData uri="http://schemas.openxmlformats.org/drawingml/2006/table">
            <a:tbl>
              <a:tblPr/>
              <a:tblGrid>
                <a:gridCol w="1125129"/>
                <a:gridCol w="1728192"/>
              </a:tblGrid>
              <a:tr h="209550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Ubuntu Server 14( 64bit)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Database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WebServer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Node.js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WebSocketServer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libwebsock 1.2 , Html5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51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Remote Connect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FTP, SSH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50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Ethernet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Modbus-TCP</a:t>
                      </a: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TCP, UDP, SNMP, NTP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51">
                <a:tc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Interface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Modbus Serial, RS-232, 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     RS-485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양쪽 모서리가 둥근 사각형 7"/>
          <p:cNvSpPr/>
          <p:nvPr/>
        </p:nvSpPr>
        <p:spPr>
          <a:xfrm>
            <a:off x="507612" y="1567257"/>
            <a:ext cx="1130639" cy="323175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구분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1656358" y="1566692"/>
            <a:ext cx="1710086" cy="323175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상세 내용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07669" y="981087"/>
            <a:ext cx="2064507" cy="418379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2" descr="G:\파워포인트\PPT TIP\PNG 모음\기타, 기호\위치 기호 PNG\Blue\2.pn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3717403" y="1019090"/>
            <a:ext cx="268550" cy="39411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014515" y="1046861"/>
            <a:ext cx="205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defRPr>
            </a:lvl1pPr>
          </a:lstStyle>
          <a:p>
            <a:r>
              <a:rPr lang="en-US" altLang="ko-KR" sz="1400"/>
              <a:t>RTU  </a:t>
            </a:r>
            <a:r>
              <a:rPr lang="en-US" altLang="ko-KR" sz="1400" smtClean="0"/>
              <a:t>SW </a:t>
            </a:r>
            <a:r>
              <a:rPr lang="ko-KR" altLang="en-US" sz="1400" smtClean="0"/>
              <a:t>주요 기능 </a:t>
            </a:r>
            <a:endParaRPr lang="ko-KR" altLang="en-US" sz="1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75237"/>
              </p:ext>
            </p:extLst>
          </p:nvPr>
        </p:nvGraphicFramePr>
        <p:xfrm>
          <a:off x="3760506" y="1910957"/>
          <a:ext cx="5366578" cy="4787972"/>
        </p:xfrm>
        <a:graphic>
          <a:graphicData uri="http://schemas.openxmlformats.org/drawingml/2006/table">
            <a:tbl>
              <a:tblPr/>
              <a:tblGrid>
                <a:gridCol w="631061"/>
                <a:gridCol w="631061"/>
                <a:gridCol w="4104456"/>
              </a:tblGrid>
              <a:tr h="461963">
                <a:tc gridSpan="2"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FMS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연동 기능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중앙 서버 통신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TCP )</a:t>
                      </a: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20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개 모니터링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Client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TCP )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963">
                <a:tc gridSpan="2"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IoT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센서 연동 기능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전파 감시 장비 통신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UPS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통신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Modbus- TCP )</a:t>
                      </a: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자사 전원감시장치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온습도센서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누수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열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출입문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리모콘 제어기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제어기  통신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42">
                <a:tc rowSpan="4"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6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Web</a:t>
                      </a:r>
                    </a:p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6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Base</a:t>
                      </a:r>
                      <a:endParaRPr lang="ko-KR" altLang="en-US" sz="16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데시 보드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버전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네트워크 정보 표시 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UPS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배터리 충전 상태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배터리 남은시간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정전 상태 표시 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전압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전류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주파수 상태 표시 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전원 제어기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전등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 ONOFF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상태 표시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온습도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누수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열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연기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출입문 상태 표시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장애 표시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41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 기능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Generic DO ONOFF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8</a:t>
                      </a: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CH )</a:t>
                      </a: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내부 전원 제어기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ONOFF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2CH )</a:t>
                      </a: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외부 전원 제어기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ONOFF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6CH )</a:t>
                      </a:r>
                    </a:p>
                    <a:p>
                      <a:pPr marL="0" marR="0" lvl="0" indent="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     </a:t>
                      </a:r>
                      <a:r>
                        <a:rPr lang="en-US" altLang="ko-KR" sz="1000" b="1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7030A0"/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※</a:t>
                      </a:r>
                      <a:r>
                        <a:rPr lang="ko-KR" altLang="en-US" sz="1000" b="1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7030A0"/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타 </a:t>
                      </a:r>
                      <a:r>
                        <a:rPr lang="en-US" altLang="ko-KR" sz="1000" b="1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7030A0"/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FMS </a:t>
                      </a:r>
                      <a:r>
                        <a:rPr lang="ko-KR" altLang="en-US" sz="1000" b="1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7030A0"/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연동 시 프로토콜로 제어 가능 </a:t>
                      </a:r>
                      <a:endParaRPr lang="en-US" sz="1000" b="1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7030A0"/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41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설정 기능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센서별 장애 임계값 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수정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삭제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사용자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네트워크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(Static)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수정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삭제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사이트 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수정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삭제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설비 장치 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수정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삭제 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센서 등록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수정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삭제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42">
                <a:tc vMerge="1">
                  <a:txBody>
                    <a:bodyPr/>
                    <a:lstStyle/>
                    <a:p>
                      <a:pPr marL="0" indent="0" algn="l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1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이력 데이터 조회 기능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1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년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</a:t>
                      </a:r>
                    </a:p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실시간 센서 데이터 수집 데이터 저장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제어 이력 데이터 저장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장애 발생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/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복구 이력 저장 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592">
                <a:tc gridSpan="2"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장애 알람 기능</a:t>
                      </a:r>
                      <a:endParaRPr lang="ko-KR" alt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4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단계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위험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경고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주위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,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정상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)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장애 알람 처리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장애 발생 정보 멀티 전송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(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최대 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20 TCP Client, </a:t>
                      </a:r>
                      <a:r>
                        <a:rPr lang="ko-KR" altLang="en-US" sz="8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자사 프로토콜 사용 시</a:t>
                      </a:r>
                      <a:r>
                        <a:rPr lang="en-US" altLang="ko-KR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 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592">
                <a:tc gridSpan="2">
                  <a:txBody>
                    <a:bodyPr/>
                    <a:lstStyle/>
                    <a:p>
                      <a:pPr marL="0" indent="0" algn="ctr" defTabSz="913120" rtl="0" eaLnBrk="1" fontAlgn="ctr" latinLnBrk="1" hangingPunct="1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원격 업데이트 기능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Web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을 통한 개별 업데이트 기능 </a:t>
                      </a:r>
                      <a:endParaRPr lang="en-US" altLang="ko-KR" sz="1000" b="0" kern="1200" spc="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  <a:p>
                      <a:pPr marL="171450" marR="0" lvl="0" indent="-171450" algn="l" defTabSz="91312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Update Wizard </a:t>
                      </a:r>
                      <a:r>
                        <a:rPr lang="ko-KR" altLang="en-US" sz="1000" b="0" kern="1200" spc="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Tahoma" pitchFamily="34" charset="0"/>
                        </a:rPr>
                        <a:t>프로그램을 통한 일괄 업데이트 기능 </a:t>
                      </a:r>
                      <a:endParaRPr lang="en-US" sz="1000" b="0" kern="1200" spc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Tahoma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양쪽 모서리가 둥근 사각형 14"/>
          <p:cNvSpPr/>
          <p:nvPr/>
        </p:nvSpPr>
        <p:spPr>
          <a:xfrm>
            <a:off x="3754996" y="1570113"/>
            <a:ext cx="1267631" cy="323175"/>
          </a:xfrm>
          <a:prstGeom prst="round2Same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구분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5040733" y="1575873"/>
            <a:ext cx="4104457" cy="323175"/>
          </a:xfrm>
          <a:prstGeom prst="round2Same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Tahoma" pitchFamily="34" charset="0"/>
              </a:rPr>
              <a:t>상세 내용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ln>
              <a:solidFill>
                <a:srgbClr val="4F81BD">
                  <a:alpha val="0"/>
                </a:srgbClr>
              </a:solidFill>
            </a:ln>
            <a:solidFill>
              <a:prstClr val="white"/>
            </a:solidFill>
            <a:latin typeface="Rix고딕 B" panose="02020603020101020101" pitchFamily="18" charset="-127"/>
            <a:ea typeface="Rix고딕 B" panose="02020603020101020101" pitchFamily="18" charset="-127"/>
            <a:cs typeface="Tahoma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3B77EF"/>
          </a:solidFill>
          <a:headEnd type="triangl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accent1">
              <a:lumMod val="60000"/>
              <a:lumOff val="40000"/>
            </a:schemeClr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17730</TotalTime>
  <Words>2130</Words>
  <Application>Microsoft Office PowerPoint</Application>
  <PresentationFormat>사용자 지정</PresentationFormat>
  <Paragraphs>581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25</vt:i4>
      </vt:variant>
    </vt:vector>
  </HeadingPairs>
  <TitlesOfParts>
    <vt:vector size="49" baseType="lpstr">
      <vt:lpstr>맑은 고딕</vt:lpstr>
      <vt:lpstr>나눔고딕 Bold</vt:lpstr>
      <vt:lpstr>바른바탕3 B</vt:lpstr>
      <vt:lpstr>Rix고딕 M</vt:lpstr>
      <vt:lpstr>바탕</vt:lpstr>
      <vt:lpstr>Rix고딕 B</vt:lpstr>
      <vt:lpstr>Arial</vt:lpstr>
      <vt:lpstr>고딕</vt:lpstr>
      <vt:lpstr>Tahoma</vt:lpstr>
      <vt:lpstr>Bebas Neue</vt:lpstr>
      <vt:lpstr>나눔고딕</vt:lpstr>
      <vt:lpstr>Rix고딕 EB</vt:lpstr>
      <vt:lpstr>1_Office 테마</vt:lpstr>
      <vt:lpstr>2_Office 테마</vt:lpstr>
      <vt:lpstr>8_Office 테마</vt:lpstr>
      <vt:lpstr>6_Office 테마</vt:lpstr>
      <vt:lpstr>3_Office 테마</vt:lpstr>
      <vt:lpstr>7_Office 테마</vt:lpstr>
      <vt:lpstr>11_Office 테마</vt:lpstr>
      <vt:lpstr>9_Office 테마</vt:lpstr>
      <vt:lpstr>4_Office 테마</vt:lpstr>
      <vt:lpstr>10_Office 테마</vt:lpstr>
      <vt:lpstr>12_Office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Your OrganizatiOn 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황종철</cp:lastModifiedBy>
  <cp:revision>2593</cp:revision>
  <cp:lastPrinted>2017-04-11T05:32:49Z</cp:lastPrinted>
  <dcterms:created xsi:type="dcterms:W3CDTF">2013-05-02T09:29:05Z</dcterms:created>
  <dcterms:modified xsi:type="dcterms:W3CDTF">2017-04-11T08:46:51Z</dcterms:modified>
</cp:coreProperties>
</file>